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4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3"/>
    <p:sldId id="344" r:id="rId4"/>
    <p:sldId id="345" r:id="rId5"/>
    <p:sldId id="270" r:id="rId6"/>
    <p:sldId id="315" r:id="rId8"/>
    <p:sldId id="282" r:id="rId9"/>
    <p:sldId id="317" r:id="rId10"/>
    <p:sldId id="286" r:id="rId11"/>
    <p:sldId id="288" r:id="rId12"/>
    <p:sldId id="294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53" r:id="rId23"/>
    <p:sldId id="354" r:id="rId24"/>
    <p:sldId id="355" r:id="rId25"/>
    <p:sldId id="383" r:id="rId26"/>
    <p:sldId id="381" r:id="rId27"/>
    <p:sldId id="382" r:id="rId28"/>
    <p:sldId id="346" r:id="rId29"/>
    <p:sldId id="283" r:id="rId30"/>
    <p:sldId id="274" r:id="rId31"/>
    <p:sldId id="347" r:id="rId32"/>
    <p:sldId id="284" r:id="rId33"/>
    <p:sldId id="318" r:id="rId34"/>
    <p:sldId id="319" r:id="rId35"/>
    <p:sldId id="320" r:id="rId36"/>
    <p:sldId id="321" r:id="rId37"/>
    <p:sldId id="322" r:id="rId38"/>
    <p:sldId id="323" r:id="rId39"/>
    <p:sldId id="325" r:id="rId40"/>
    <p:sldId id="400" r:id="rId41"/>
    <p:sldId id="405" r:id="rId42"/>
    <p:sldId id="407" r:id="rId43"/>
    <p:sldId id="401" r:id="rId44"/>
    <p:sldId id="408" r:id="rId45"/>
    <p:sldId id="348" r:id="rId46"/>
    <p:sldId id="349" r:id="rId47"/>
  </p:sldIdLst>
  <p:sldSz cx="12192000" cy="6858000"/>
  <p:notesSz cx="6858000" cy="9144000"/>
  <p:custDataLst>
    <p:tags r:id="rId5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A18F81C-CA5B-4EB2-9899-CC2C5F3E5FED}">
          <p14:sldIdLst>
            <p14:sldId id="258"/>
            <p14:sldId id="344"/>
          </p14:sldIdLst>
        </p14:section>
        <p14:section name="一、如何防范勒索病毒&#13;" id="{6c05410b-635e-485f-98a4-6247b88628d7}">
          <p14:sldIdLst>
            <p14:sldId id="345"/>
            <p14:sldId id="270"/>
            <p14:sldId id="315"/>
            <p14:sldId id="282"/>
            <p14:sldId id="317"/>
            <p14:sldId id="286"/>
            <p14:sldId id="288"/>
            <p14:sldId id="294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53"/>
            <p14:sldId id="354"/>
            <p14:sldId id="355"/>
            <p14:sldId id="383"/>
            <p14:sldId id="381"/>
            <p14:sldId id="382"/>
          </p14:sldIdLst>
        </p14:section>
        <p14:section name="二、360反勒索服务&#13;" id="{b1f543c1-747a-4584-99f2-d805e0ea7a6d}">
          <p14:sldIdLst>
            <p14:sldId id="346"/>
            <p14:sldId id="283"/>
            <p14:sldId id="274"/>
          </p14:sldIdLst>
        </p14:section>
        <p14:section name="三、灵当CRM数据库远程自动备份&#13;" id="{c30537e7-6a2b-4e04-9fc9-f6c89cb7fd44}">
          <p14:sldIdLst>
            <p14:sldId id="347"/>
            <p14:sldId id="284"/>
            <p14:sldId id="318"/>
            <p14:sldId id="319"/>
            <p14:sldId id="320"/>
            <p14:sldId id="321"/>
            <p14:sldId id="322"/>
            <p14:sldId id="323"/>
            <p14:sldId id="325"/>
            <p14:sldId id="400"/>
            <p14:sldId id="405"/>
            <p14:sldId id="407"/>
            <p14:sldId id="401"/>
            <p14:sldId id="408"/>
            <p14:sldId id="348"/>
            <p14:sldId id="349"/>
          </p14:sldIdLst>
        </p14:section>
        <p14:section name="无标题节" id="{786410AD-2C62-4DD4-98CC-27490D008B1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omelo GWONG" initials="P" lastIdx="1" clrIdx="6"/>
  <p:cmAuthor id="1" name="幸全" initials="幸" lastIdx="1" clrIdx="0"/>
  <p:cmAuthor id="2" name="作者" initials="作" lastIdx="0" clrIdx="1"/>
  <p:cmAuthor id="3" name="Author" initials="A" lastIdx="0" clrIdx="2"/>
  <p:cmAuthor id="4" name="swl" initials="s" lastIdx="1" clrIdx="3"/>
  <p:cmAuthor id="5" name="Administrator" initials="A" lastIdx="1" clrIdx="4"/>
  <p:cmAuthor id="6" name="妮 金" initials="妮" lastIdx="1" clrIdx="5"/>
  <p:cmAuthor id="0" name="Windows 用户" initials="W用" lastIdx="4" clrIdx="0"/>
  <p:cmAuthor id="8" name="Lisa" initials="L" lastIdx="2" clrIdx="7"/>
  <p:cmAuthor id="9" name="yang 00299" initials="y0" lastIdx="1" clrIdx="8"/>
  <p:cmAuthor id="10" name="01" initials="0" lastIdx="2" clrIdx="9"/>
  <p:cmAuthor id="11" name="SylviaJiang" initials="S" lastIdx="1" clrIdx="10"/>
  <p:cmAuthor id="13" name="HH" initials="H" lastIdx="1" clrIdx="12"/>
  <p:cmAuthor id="14" name="Hua Hong" initials="H" lastIdx="1" clrIdx="13"/>
  <p:cmAuthor id="15" name="sylvi" initials="s" lastIdx="1" clrIdx="14"/>
  <p:cmAuthor id="76" name="Cynthia Wang" initials="CW" lastIdx="63" clrIdx="25"/>
  <p:cmAuthor id="77" name="Sylvia Jiang" initials="SJ" lastIdx="1" clrIdx="26"/>
  <p:cmAuthor id="78" name="Jia Chang" initials="JC" lastIdx="28" clrIdx="27"/>
  <p:cmAuthor id="20" name="apple" initials="a" lastIdx="1" clrIdx="19"/>
  <p:cmAuthor id="79" name="Jia Ren" initials="JR" lastIdx="8" clrIdx="28"/>
  <p:cmAuthor id="80" name="Suda Tokio" initials="ST" lastIdx="1" clrIdx="2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1EB"/>
    <a:srgbClr val="FFFFFF"/>
    <a:srgbClr val="0070C0"/>
    <a:srgbClr val="FF6600"/>
    <a:srgbClr val="FF8B10"/>
    <a:srgbClr val="39E5F9"/>
    <a:srgbClr val="ACB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62"/>
      </p:cViewPr>
      <p:guideLst>
        <p:guide orient="horz" pos="215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2" Type="http://schemas.openxmlformats.org/officeDocument/2006/relationships/tags" Target="tags/tag103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备份二字看起来异常简单，但是实际操作很复杂很繁琐，甚至是周期性的，间歇性的花费你的时间和金钱，但是你不得不做，因为你的工作和生活离不开这些数据。备份离不开软件和硬件，和互联网。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6E93EF-E706-402B-9EAB-FF2B62C115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3"/>
          <p:cNvSpPr txBox="1"/>
          <p:nvPr userDrawn="1"/>
        </p:nvSpPr>
        <p:spPr>
          <a:xfrm>
            <a:off x="344488" y="6251575"/>
            <a:ext cx="2286635" cy="2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zh-CN" sz="750" strike="noStrike" noProof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©</a:t>
            </a:r>
            <a:r>
              <a:rPr lang="zh-CN" altLang="en-US" sz="750" strike="noStrike" noProof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</a:t>
            </a:r>
            <a:r>
              <a:rPr lang="zh-CN" altLang="en-US" sz="750" strike="noStrike" noProof="1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有</a:t>
            </a:r>
            <a:r>
              <a:rPr lang="en-US" altLang="zh-CN" sz="750" strike="noStrike" noProof="1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2008-2024</a:t>
            </a:r>
            <a:r>
              <a:rPr lang="zh-CN" altLang="en-US" sz="750" strike="noStrike" noProof="1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上</a:t>
            </a:r>
            <a:r>
              <a:rPr lang="zh-CN" altLang="en-US" sz="750" strike="noStrike" noProof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海灵当信息科技有限公司</a:t>
            </a:r>
            <a:endParaRPr lang="zh-CN" altLang="en-US" sz="750" strike="noStrike" noProof="1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2" name="图片 4" descr="fda8fe5d17b41bbcf37ada481601f3a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175" y="119063"/>
            <a:ext cx="1587500" cy="48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ctrTitle" hasCustomPrompt="1"/>
          </p:nvPr>
        </p:nvSpPr>
        <p:spPr>
          <a:xfrm>
            <a:off x="3754120" y="2130425"/>
            <a:ext cx="7523480" cy="1938020"/>
          </a:xfrm>
        </p:spPr>
        <p:txBody>
          <a:bodyPr wrap="square" anchor="ctr" anchorCtr="1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</a:t>
            </a:r>
            <a:br>
              <a:rPr lang="zh-CN" altLang="en-US" smtClean="0"/>
            </a:br>
            <a:r>
              <a:rPr lang="zh-CN" altLang="en-US" strike="noStrike" noProof="1" smtClean="0"/>
              <a:t>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 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灵当LOGO1068-534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3705" y="0"/>
            <a:ext cx="1412240" cy="706120"/>
          </a:xfrm>
          <a:prstGeom prst="rect">
            <a:avLst/>
          </a:prstGeom>
        </p:spPr>
      </p:pic>
      <p:sp>
        <p:nvSpPr>
          <p:cNvPr id="7" name="矩形 24"/>
          <p:cNvSpPr/>
          <p:nvPr/>
        </p:nvSpPr>
        <p:spPr>
          <a:xfrm>
            <a:off x="-9632" y="287456"/>
            <a:ext cx="525501" cy="151089"/>
          </a:xfrm>
          <a:prstGeom prst="rect">
            <a:avLst/>
          </a:prstGeom>
          <a:gradFill flip="none" rotWithShape="1">
            <a:gsLst>
              <a:gs pos="0">
                <a:srgbClr val="F86C35"/>
              </a:gs>
              <a:gs pos="100000">
                <a:srgbClr val="F8742B">
                  <a:alpha val="0"/>
                </a:srgbClr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b="0">
                <a:solidFill>
                  <a:srgbClr val="FA895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b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055" y="168910"/>
            <a:ext cx="9676130" cy="38798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zh-CN" altLang="en-US" sz="2400" b="1" kern="12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2"/>
          <a:srcRect r="91934"/>
          <a:stretch>
            <a:fillRect/>
          </a:stretch>
        </p:blipFill>
        <p:spPr>
          <a:xfrm>
            <a:off x="3175" y="0"/>
            <a:ext cx="9826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84"/>
          <p:cNvSpPr txBox="1"/>
          <p:nvPr userDrawn="1"/>
        </p:nvSpPr>
        <p:spPr>
          <a:xfrm>
            <a:off x="0" y="165100"/>
            <a:ext cx="512763" cy="10144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录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6" name="图片 1" descr="fda8fe5d17b41bbcf37ada481601f3a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175" y="119063"/>
            <a:ext cx="1587500" cy="48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"/>
          <p:cNvGrpSpPr/>
          <p:nvPr userDrawn="1"/>
        </p:nvGrpSpPr>
        <p:grpSpPr>
          <a:xfrm>
            <a:off x="2370138" y="2263775"/>
            <a:ext cx="7888287" cy="2009775"/>
            <a:chOff x="2369675" y="2264025"/>
            <a:chExt cx="7889374" cy="2010144"/>
          </a:xfrm>
        </p:grpSpPr>
        <p:sp>
          <p:nvSpPr>
            <p:cNvPr id="7" name="文本框 19"/>
            <p:cNvSpPr txBox="1"/>
            <p:nvPr/>
          </p:nvSpPr>
          <p:spPr>
            <a:xfrm>
              <a:off x="3036631" y="2717331"/>
              <a:ext cx="4800600" cy="7124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3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客户资源全方位管理</a:t>
              </a:r>
              <a:endParaRPr kumimoji="0" lang="zh-CN" altLang="en-US" sz="4035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Shape 78"/>
            <p:cNvSpPr/>
            <p:nvPr/>
          </p:nvSpPr>
          <p:spPr>
            <a:xfrm>
              <a:off x="2369675" y="2264025"/>
              <a:ext cx="6384437" cy="1663147"/>
            </a:xfrm>
            <a:prstGeom prst="rect">
              <a:avLst/>
            </a:prstGeom>
            <a:solidFill>
              <a:srgbClr val="1671EC"/>
            </a:solidFill>
            <a:ln w="12700">
              <a:miter lim="400000"/>
            </a:ln>
            <a:effectLst>
              <a:reflection stA="50000" endPos="14000" dir="5400000" sy="-100000" algn="bl" rotWithShape="0"/>
            </a:effectLst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4035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pic>
          <p:nvPicPr>
            <p:cNvPr id="4101" name="Picture 2" descr="E:\个人工作\2021\7-15 灵当物料\PPT\小熊猫-0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8814" y="2298850"/>
              <a:ext cx="1720235" cy="19753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69185" y="2264410"/>
            <a:ext cx="6384925" cy="1663700"/>
          </a:xfrm>
        </p:spPr>
        <p:txBody>
          <a:bodyPr anchor="ctr" anchorCtr="1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</a:t>
            </a:r>
            <a:br>
              <a:rPr lang="zh-CN" altLang="en-US" smtClean="0"/>
            </a:br>
            <a:r>
              <a:rPr lang="zh-CN" altLang="en-US" strike="noStrike" noProof="1" smtClean="0"/>
              <a:t>编辑小标题样式</a:t>
            </a:r>
            <a:endParaRPr lang="zh-CN" altLang="en-US" strike="noStrike" noProof="1"/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1828800" y="4387215"/>
            <a:ext cx="8534400" cy="1251585"/>
          </a:xfrm>
        </p:spPr>
        <p:txBody>
          <a:bodyPr anchor="ctr" anchorCtr="1"/>
          <a:lstStyle>
            <a:lvl1pPr marL="0" indent="0" algn="ctr">
              <a:buNone/>
              <a:defRPr sz="2100">
                <a:solidFill>
                  <a:srgbClr val="FF67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正文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 userDrawn="1"/>
        </p:nvPicPr>
        <p:blipFill>
          <a:blip r:embed="rId2"/>
          <a:srcRect r="15884" b="89296"/>
          <a:stretch>
            <a:fillRect/>
          </a:stretch>
        </p:blipFill>
        <p:spPr>
          <a:xfrm>
            <a:off x="1588" y="0"/>
            <a:ext cx="10253662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11" descr="fda8fe5d17b41bbcf37ada481601f3a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175" y="119063"/>
            <a:ext cx="1587500" cy="48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3720" y="654685"/>
            <a:ext cx="11494135" cy="570865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2400" b="1">
                <a:solidFill>
                  <a:srgbClr val="1771E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3720" y="0"/>
            <a:ext cx="9526905" cy="727075"/>
          </a:xfrm>
        </p:spPr>
        <p:txBody>
          <a:bodyPr anchor="ctr" anchorCtr="0"/>
          <a:lstStyle>
            <a:lvl1pPr>
              <a:defRPr sz="3200" b="1">
                <a:solidFill>
                  <a:srgbClr val="FF6600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正文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 userDrawn="1"/>
        </p:nvPicPr>
        <p:blipFill>
          <a:blip r:embed="rId2"/>
          <a:srcRect r="15884" b="89296"/>
          <a:stretch>
            <a:fillRect/>
          </a:stretch>
        </p:blipFill>
        <p:spPr>
          <a:xfrm>
            <a:off x="1588" y="0"/>
            <a:ext cx="10253662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4" descr="fda8fe5d17b41bbcf37ada481601f3a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175" y="119063"/>
            <a:ext cx="1587500" cy="48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3720" y="0"/>
            <a:ext cx="9526905" cy="727075"/>
          </a:xfrm>
        </p:spPr>
        <p:txBody>
          <a:bodyPr anchor="ctr" anchorCtr="0"/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正文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 userDrawn="1"/>
        </p:nvPicPr>
        <p:blipFill>
          <a:blip r:embed="rId2"/>
          <a:srcRect l="24197" r="15884" b="86444"/>
          <a:stretch>
            <a:fillRect/>
          </a:stretch>
        </p:blipFill>
        <p:spPr>
          <a:xfrm>
            <a:off x="1068388" y="0"/>
            <a:ext cx="7304087" cy="93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2"/>
          <p:cNvPicPr>
            <a:picLocks noChangeAspect="1"/>
          </p:cNvPicPr>
          <p:nvPr userDrawn="1"/>
        </p:nvPicPr>
        <p:blipFill>
          <a:blip r:embed="rId2"/>
          <a:srcRect r="59268" b="86444"/>
          <a:stretch>
            <a:fillRect/>
          </a:stretch>
        </p:blipFill>
        <p:spPr>
          <a:xfrm>
            <a:off x="1588" y="0"/>
            <a:ext cx="4964112" cy="93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11" descr="fda8fe5d17b41bbcf37ada481601f3a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175" y="119063"/>
            <a:ext cx="1587500" cy="48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3720" y="0"/>
            <a:ext cx="7502525" cy="727075"/>
          </a:xfrm>
        </p:spPr>
        <p:txBody>
          <a:bodyPr anchor="ctr" anchorCtr="0"/>
          <a:lstStyle>
            <a:lvl1pPr>
              <a:defRPr sz="3200" b="1">
                <a:solidFill>
                  <a:srgbClr val="FF6600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553720" y="654685"/>
            <a:ext cx="11494135" cy="570865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2400" b="1">
                <a:solidFill>
                  <a:srgbClr val="1771E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正文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 userDrawn="1"/>
        </p:nvPicPr>
        <p:blipFill>
          <a:blip r:embed="rId2"/>
          <a:srcRect l="24197" r="15884" b="86444"/>
          <a:stretch>
            <a:fillRect/>
          </a:stretch>
        </p:blipFill>
        <p:spPr>
          <a:xfrm>
            <a:off x="1068388" y="0"/>
            <a:ext cx="7304087" cy="93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"/>
          <p:cNvPicPr>
            <a:picLocks noChangeAspect="1"/>
          </p:cNvPicPr>
          <p:nvPr userDrawn="1"/>
        </p:nvPicPr>
        <p:blipFill>
          <a:blip r:embed="rId2"/>
          <a:srcRect r="59268" b="86444"/>
          <a:stretch>
            <a:fillRect/>
          </a:stretch>
        </p:blipFill>
        <p:spPr>
          <a:xfrm>
            <a:off x="1588" y="0"/>
            <a:ext cx="4964112" cy="93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fda8fe5d17b41bbcf37ada481601f3a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175" y="119063"/>
            <a:ext cx="1587500" cy="48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553720" y="0"/>
            <a:ext cx="7502525" cy="727075"/>
          </a:xfrm>
        </p:spPr>
        <p:txBody>
          <a:bodyPr anchor="ctr" anchorCtr="0"/>
          <a:lstStyle>
            <a:lvl1pPr>
              <a:defRPr sz="3200" b="1">
                <a:solidFill>
                  <a:srgbClr val="FF6600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个人工作\2021\7-15 灵当物料\PPT\蓝底_画板 1 副本22_画板 1 副本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5" y="-3175"/>
            <a:ext cx="1219517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3"/>
          <p:cNvSpPr txBox="1"/>
          <p:nvPr userDrawn="1"/>
        </p:nvSpPr>
        <p:spPr>
          <a:xfrm>
            <a:off x="344488" y="6251575"/>
            <a:ext cx="2286000" cy="2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zh-CN" sz="75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©</a:t>
            </a:r>
            <a:r>
              <a:rPr lang="zh-CN" altLang="en-US" sz="75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</a:t>
            </a:r>
            <a:r>
              <a:rPr lang="zh-CN" altLang="en-US" sz="750" strike="noStrike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有</a:t>
            </a:r>
            <a:r>
              <a:rPr lang="en-US" altLang="zh-CN" sz="750" strike="noStrike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2008-2022</a:t>
            </a:r>
            <a:r>
              <a:rPr lang="zh-CN" altLang="en-US" sz="750" strike="noStrike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上</a:t>
            </a:r>
            <a:r>
              <a:rPr lang="zh-CN" altLang="en-US" sz="75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海灵当信息科技有限公司</a:t>
            </a:r>
            <a:endParaRPr lang="zh-CN" altLang="en-US" sz="7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20" name="图片 11" descr="fda8fe5d17b41bbcf37ada481601f3a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175" y="119063"/>
            <a:ext cx="1587500" cy="48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tags" Target="../tags/tag3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tags" Target="../tags/tag7.xml"/><Relationship Id="rId2" Type="http://schemas.openxmlformats.org/officeDocument/2006/relationships/image" Target="../media/image19.png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3" Type="http://schemas.openxmlformats.org/officeDocument/2006/relationships/tags" Target="../tags/tag9.xml"/><Relationship Id="rId2" Type="http://schemas.openxmlformats.org/officeDocument/2006/relationships/image" Target="../media/image19.png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3" Type="http://schemas.openxmlformats.org/officeDocument/2006/relationships/tags" Target="../tags/tag11.xml"/><Relationship Id="rId2" Type="http://schemas.openxmlformats.org/officeDocument/2006/relationships/image" Target="../media/image19.png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Relationship Id="rId3" Type="http://schemas.openxmlformats.org/officeDocument/2006/relationships/tags" Target="../tags/tag13.xml"/><Relationship Id="rId2" Type="http://schemas.openxmlformats.org/officeDocument/2006/relationships/image" Target="../media/image19.png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3" Type="http://schemas.openxmlformats.org/officeDocument/2006/relationships/tags" Target="../tags/tag15.xml"/><Relationship Id="rId2" Type="http://schemas.openxmlformats.org/officeDocument/2006/relationships/image" Target="../media/image19.png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Relationship Id="rId3" Type="http://schemas.openxmlformats.org/officeDocument/2006/relationships/tags" Target="../tags/tag17.xml"/><Relationship Id="rId2" Type="http://schemas.openxmlformats.org/officeDocument/2006/relationships/image" Target="../media/image19.png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Relationship Id="rId3" Type="http://schemas.openxmlformats.org/officeDocument/2006/relationships/tags" Target="../tags/tag19.xml"/><Relationship Id="rId2" Type="http://schemas.openxmlformats.org/officeDocument/2006/relationships/image" Target="../media/image19.pn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4" Type="http://schemas.openxmlformats.org/officeDocument/2006/relationships/notesSlide" Target="../notesSlides/notesSlide3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41.xml"/><Relationship Id="rId21" Type="http://schemas.openxmlformats.org/officeDocument/2006/relationships/tags" Target="../tags/tag40.xml"/><Relationship Id="rId20" Type="http://schemas.openxmlformats.org/officeDocument/2006/relationships/tags" Target="../tags/tag39.xml"/><Relationship Id="rId2" Type="http://schemas.openxmlformats.org/officeDocument/2006/relationships/tags" Target="../tags/tag21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4" Type="http://schemas.openxmlformats.org/officeDocument/2006/relationships/notesSlide" Target="../notesSlides/notesSlide4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63.xml"/><Relationship Id="rId21" Type="http://schemas.openxmlformats.org/officeDocument/2006/relationships/tags" Target="../tags/tag62.xml"/><Relationship Id="rId20" Type="http://schemas.openxmlformats.org/officeDocument/2006/relationships/tags" Target="../tags/tag61.xml"/><Relationship Id="rId2" Type="http://schemas.openxmlformats.org/officeDocument/2006/relationships/tags" Target="../tags/tag43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tags" Target="../tags/tag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29.png"/><Relationship Id="rId4" Type="http://schemas.openxmlformats.org/officeDocument/2006/relationships/tags" Target="../tags/tag66.xml"/><Relationship Id="rId3" Type="http://schemas.openxmlformats.org/officeDocument/2006/relationships/image" Target="../media/image28.png"/><Relationship Id="rId2" Type="http://schemas.openxmlformats.org/officeDocument/2006/relationships/tags" Target="../tags/tag65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31.png"/><Relationship Id="rId12" Type="http://schemas.openxmlformats.org/officeDocument/2006/relationships/tags" Target="../tags/tag72.xml"/><Relationship Id="rId11" Type="http://schemas.openxmlformats.org/officeDocument/2006/relationships/image" Target="../media/image30.png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hyperlink" Target="https://partners.cloud.tencent.com/invitation/1000036196295e05da7243a8f" TargetMode="Externa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../media/image32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1" Type="http://schemas.openxmlformats.org/officeDocument/2006/relationships/hyperlink" Target="http://71mis.cn/downlist/tools/crmdb_autobackup.zi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../media/image47.svg"/><Relationship Id="rId6" Type="http://schemas.openxmlformats.org/officeDocument/2006/relationships/image" Target="../media/image46.png"/><Relationship Id="rId5" Type="http://schemas.openxmlformats.org/officeDocument/2006/relationships/tags" Target="../tags/tag8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tags" Target="../tags/tag81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image" Target="../media/image49.png"/><Relationship Id="rId3" Type="http://schemas.openxmlformats.org/officeDocument/2006/relationships/tags" Target="../tags/tag88.xml"/><Relationship Id="rId21" Type="http://schemas.openxmlformats.org/officeDocument/2006/relationships/slideLayout" Target="../slideLayouts/slideLayout4.xml"/><Relationship Id="rId20" Type="http://schemas.openxmlformats.org/officeDocument/2006/relationships/image" Target="../media/image47.svg"/><Relationship Id="rId2" Type="http://schemas.openxmlformats.org/officeDocument/2006/relationships/tags" Target="../tags/tag87.xml"/><Relationship Id="rId19" Type="http://schemas.openxmlformats.org/officeDocument/2006/relationships/image" Target="../media/image46.png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image" Target="../media/image50.png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2.xml"/><Relationship Id="rId1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4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3"/>
          <p:cNvSpPr>
            <a:spLocks noGrp="1"/>
          </p:cNvSpPr>
          <p:nvPr>
            <p:ph type="ctrTitle" hasCustomPrompt="1"/>
          </p:nvPr>
        </p:nvSpPr>
        <p:spPr>
          <a:xfrm>
            <a:off x="3071527" y="2564928"/>
            <a:ext cx="7523162" cy="1014413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>
            <a:spAutoFit/>
          </a:bodyPr>
          <a:lstStyle/>
          <a:p>
            <a:pPr defTabSz="685800">
              <a:buClrTx/>
              <a:buSzTx/>
              <a:buFontTx/>
              <a:buNone/>
            </a:pPr>
            <a:r>
              <a:rPr lang="zh-CN" altLang="en-US" sz="6000" kern="1200" normalizeH="0" baseline="0" dirty="0" smtClean="0"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如何防范勒索病毒</a:t>
            </a:r>
            <a:endParaRPr lang="zh-CN" altLang="en-US" sz="6000" kern="1200" normalizeH="0" baseline="0" dirty="0"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1770" y="5876290"/>
            <a:ext cx="4064000" cy="487045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zh-CN" altLang="en-US" sz="1400" b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更新时间：</a:t>
            </a:r>
            <a:r>
              <a:rPr lang="en-US" altLang="zh-CN" sz="1400" b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2024</a:t>
            </a:r>
            <a:r>
              <a:rPr lang="zh-CN" altLang="en-US" sz="1400" b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1400" b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400" b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endParaRPr lang="zh-CN" altLang="en-US" sz="1400" b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常见措施</a:t>
            </a:r>
            <a:r>
              <a:rPr lang="en-US" altLang="zh-CN" dirty="0"/>
              <a:t>4-</a:t>
            </a:r>
            <a:r>
              <a:rPr lang="zh-CN" altLang="en-US" dirty="0"/>
              <a:t>关闭服务器特定端口</a:t>
            </a:r>
            <a:endParaRPr lang="zh-CN" altLang="en-US" dirty="0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rcRect b="5222"/>
          <a:stretch>
            <a:fillRect/>
          </a:stretch>
        </p:blipFill>
        <p:spPr>
          <a:xfrm>
            <a:off x="191135" y="908685"/>
            <a:ext cx="7620000" cy="5705475"/>
          </a:xfrm>
          <a:prstGeom prst="rect">
            <a:avLst/>
          </a:prstGeom>
          <a:noFill/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圆角矩形标注 1"/>
          <p:cNvSpPr/>
          <p:nvPr/>
        </p:nvSpPr>
        <p:spPr>
          <a:xfrm>
            <a:off x="8183880" y="1484630"/>
            <a:ext cx="2533015" cy="1119505"/>
          </a:xfrm>
          <a:prstGeom prst="wedgeRoundRectCallout">
            <a:avLst>
              <a:gd name="adj1" fmla="val -66119"/>
              <a:gd name="adj2" fmla="val -2183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1. </a:t>
            </a:r>
            <a:r>
              <a:rPr lang="zh-CN" altLang="en-US" sz="2400" b="1"/>
              <a:t>点击开始菜单打开设置</a:t>
            </a:r>
            <a:endParaRPr lang="zh-CN" altLang="en-US" sz="2400" b="1"/>
          </a:p>
        </p:txBody>
      </p:sp>
      <p:pic>
        <p:nvPicPr>
          <p:cNvPr id="7" name="图片 6" descr="C:\Users\LINGDANG\Documents\2.png2"/>
          <p:cNvPicPr/>
          <p:nvPr>
            <p:custDataLst>
              <p:tags r:id="rId3"/>
            </p:custDataLst>
          </p:nvPr>
        </p:nvPicPr>
        <p:blipFill>
          <a:blip r:embed="rId4"/>
          <a:srcRect b="42060"/>
          <a:stretch>
            <a:fillRect/>
          </a:stretch>
        </p:blipFill>
        <p:spPr>
          <a:xfrm>
            <a:off x="191135" y="3357245"/>
            <a:ext cx="7620000" cy="3488055"/>
          </a:xfrm>
          <a:prstGeom prst="rect">
            <a:avLst/>
          </a:prstGeom>
          <a:noFill/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圆角矩形标注 7"/>
          <p:cNvSpPr/>
          <p:nvPr/>
        </p:nvSpPr>
        <p:spPr>
          <a:xfrm>
            <a:off x="8183880" y="4220845"/>
            <a:ext cx="2533015" cy="1119505"/>
          </a:xfrm>
          <a:prstGeom prst="wedgeRoundRectCallout">
            <a:avLst>
              <a:gd name="adj1" fmla="val -67297"/>
              <a:gd name="adj2" fmla="val -4906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2.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搜索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Windows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防火墙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207895" y="4364990"/>
            <a:ext cx="1511935" cy="64833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常见措施</a:t>
            </a:r>
            <a:r>
              <a:rPr lang="en-US" altLang="zh-CN" dirty="0">
                <a:sym typeface="+mn-ea"/>
              </a:rPr>
              <a:t>4-</a:t>
            </a:r>
            <a:r>
              <a:rPr lang="zh-CN" altLang="en-US" dirty="0">
                <a:sym typeface="+mn-ea"/>
              </a:rPr>
              <a:t>关闭服务器特定端口</a:t>
            </a:r>
            <a:endParaRPr lang="zh-CN" altLang="en-US" dirty="0"/>
          </a:p>
        </p:txBody>
      </p:sp>
      <p:pic>
        <p:nvPicPr>
          <p:cNvPr id="100" name="图片 99" descr="C:\Users\LINGDANG\Documents\3.png3"/>
          <p:cNvPicPr/>
          <p:nvPr>
            <p:custDataLst>
              <p:tags r:id="rId1"/>
            </p:custDataLst>
          </p:nvPr>
        </p:nvPicPr>
        <p:blipFill>
          <a:blip r:embed="rId2"/>
          <a:srcRect b="2661"/>
          <a:stretch>
            <a:fillRect/>
          </a:stretch>
        </p:blipFill>
        <p:spPr>
          <a:xfrm>
            <a:off x="191135" y="812165"/>
            <a:ext cx="7620000" cy="5859621"/>
          </a:xfrm>
          <a:prstGeom prst="rect">
            <a:avLst/>
          </a:prstGeom>
          <a:noFill/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圆角矩形标注 7"/>
          <p:cNvSpPr/>
          <p:nvPr/>
        </p:nvSpPr>
        <p:spPr>
          <a:xfrm>
            <a:off x="8112125" y="2277110"/>
            <a:ext cx="2533015" cy="1119505"/>
          </a:xfrm>
          <a:prstGeom prst="wedgeRoundRectCallout">
            <a:avLst>
              <a:gd name="adj1" fmla="val -51228"/>
              <a:gd name="adj2" fmla="val 86755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3. </a:t>
            </a:r>
            <a:r>
              <a:rPr lang="zh-CN" altLang="en-US" sz="2400" b="1"/>
              <a:t>选择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Windows 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Defender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防火墙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62890" y="1772285"/>
            <a:ext cx="4610735" cy="74358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常见措施</a:t>
            </a:r>
            <a:r>
              <a:rPr lang="en-US" altLang="zh-CN" dirty="0">
                <a:sym typeface="+mn-ea"/>
              </a:rPr>
              <a:t>4-</a:t>
            </a:r>
            <a:r>
              <a:rPr lang="zh-CN" altLang="en-US" dirty="0">
                <a:sym typeface="+mn-ea"/>
              </a:rPr>
              <a:t>关闭服务器特定端口</a:t>
            </a:r>
            <a:endParaRPr lang="zh-CN" altLang="en-US" dirty="0"/>
          </a:p>
        </p:txBody>
      </p:sp>
      <p:pic>
        <p:nvPicPr>
          <p:cNvPr id="100" name="图片 99" descr="C:\Users\LINGDANG\Documents\4.png4"/>
          <p:cNvPicPr/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1135" y="1006078"/>
            <a:ext cx="7620000" cy="547179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圆角矩形标注 7"/>
          <p:cNvSpPr/>
          <p:nvPr/>
        </p:nvSpPr>
        <p:spPr>
          <a:xfrm>
            <a:off x="8256270" y="1988820"/>
            <a:ext cx="2533015" cy="1119505"/>
          </a:xfrm>
          <a:prstGeom prst="wedgeRoundRectCallout">
            <a:avLst>
              <a:gd name="adj1" fmla="val -57169"/>
              <a:gd name="adj2" fmla="val 78644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4.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点击左边的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高级设置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”</a:t>
            </a:r>
            <a:endParaRPr lang="en-US" altLang="zh-CN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41300" y="3294380"/>
            <a:ext cx="854710" cy="36195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 rot="20580000">
            <a:off x="1231265" y="2981960"/>
            <a:ext cx="1440180" cy="4318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常见措施</a:t>
            </a:r>
            <a:r>
              <a:rPr lang="en-US" altLang="zh-CN" dirty="0">
                <a:sym typeface="+mn-ea"/>
              </a:rPr>
              <a:t>4-</a:t>
            </a:r>
            <a:r>
              <a:rPr lang="zh-CN" altLang="en-US" dirty="0">
                <a:sym typeface="+mn-ea"/>
              </a:rPr>
              <a:t>关闭服务器特定端口</a:t>
            </a:r>
            <a:endParaRPr lang="zh-CN" altLang="en-US" dirty="0"/>
          </a:p>
        </p:txBody>
      </p:sp>
      <p:pic>
        <p:nvPicPr>
          <p:cNvPr id="100" name="图片 99" descr="C:\Users\LINGDANG\Documents\5.png5"/>
          <p:cNvPicPr/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1135" y="1125458"/>
            <a:ext cx="7620000" cy="5233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LINGDANG\Documents\4.png4"/>
          <p:cNvPicPr/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91135" y="1006078"/>
            <a:ext cx="7620000" cy="5471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" y="836930"/>
            <a:ext cx="7866380" cy="54025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左箭头 6"/>
          <p:cNvSpPr/>
          <p:nvPr/>
        </p:nvSpPr>
        <p:spPr>
          <a:xfrm rot="4020000">
            <a:off x="1391285" y="2232025"/>
            <a:ext cx="1440180" cy="4318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8976360" y="2060575"/>
            <a:ext cx="2533015" cy="1119505"/>
          </a:xfrm>
          <a:prstGeom prst="wedgeRoundRectCallout">
            <a:avLst>
              <a:gd name="adj1" fmla="val -44058"/>
              <a:gd name="adj2" fmla="val 71951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5.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点击左边的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入站规则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”</a:t>
            </a:r>
            <a:endParaRPr lang="en-US" altLang="zh-CN" sz="24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常见措施</a:t>
            </a:r>
            <a:r>
              <a:rPr lang="en-US" altLang="zh-CN" dirty="0">
                <a:sym typeface="+mn-ea"/>
              </a:rPr>
              <a:t>4-</a:t>
            </a:r>
            <a:r>
              <a:rPr lang="zh-CN" altLang="en-US" dirty="0">
                <a:sym typeface="+mn-ea"/>
              </a:rPr>
              <a:t>关闭服务器特定端口</a:t>
            </a:r>
            <a:endParaRPr lang="zh-CN" altLang="en-US" dirty="0"/>
          </a:p>
        </p:txBody>
      </p:sp>
      <p:pic>
        <p:nvPicPr>
          <p:cNvPr id="100" name="图片 99" descr="C:\Users\LINGDANG\Documents\5.png5"/>
          <p:cNvPicPr/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1135" y="1125458"/>
            <a:ext cx="7620000" cy="5233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LINGDANG\Documents\4.png4"/>
          <p:cNvPicPr/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91135" y="1006078"/>
            <a:ext cx="7620000" cy="5471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LINGDANG\Documents\5.png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9470" y="857568"/>
            <a:ext cx="7866380" cy="53613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左箭头 6"/>
          <p:cNvSpPr/>
          <p:nvPr/>
        </p:nvSpPr>
        <p:spPr>
          <a:xfrm rot="9420000">
            <a:off x="5403215" y="2181225"/>
            <a:ext cx="1440180" cy="4318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8904605" y="2204720"/>
            <a:ext cx="2533015" cy="1119505"/>
          </a:xfrm>
          <a:prstGeom prst="wedgeRoundRectCallout">
            <a:avLst>
              <a:gd name="adj1" fmla="val -48846"/>
              <a:gd name="adj2" fmla="val 77283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6.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点击左边的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入新建规则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”</a:t>
            </a:r>
            <a:endParaRPr lang="en-US" altLang="zh-CN" sz="24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常见措施</a:t>
            </a:r>
            <a:r>
              <a:rPr lang="en-US" altLang="zh-CN" dirty="0">
                <a:sym typeface="+mn-ea"/>
              </a:rPr>
              <a:t>4-</a:t>
            </a:r>
            <a:r>
              <a:rPr lang="zh-CN" altLang="en-US" dirty="0">
                <a:sym typeface="+mn-ea"/>
              </a:rPr>
              <a:t>关闭服务器特定端口</a:t>
            </a:r>
            <a:endParaRPr lang="zh-CN" altLang="en-US" dirty="0"/>
          </a:p>
        </p:txBody>
      </p:sp>
      <p:pic>
        <p:nvPicPr>
          <p:cNvPr id="100" name="图片 99" descr="C:\Users\LINGDANG\Documents\5.png5"/>
          <p:cNvPicPr/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1135" y="1125458"/>
            <a:ext cx="7620000" cy="5233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LINGDANG\Documents\4.png4"/>
          <p:cNvPicPr/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91135" y="1006078"/>
            <a:ext cx="7620000" cy="5471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LINGDANG\Documents\6.png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9470" y="860108"/>
            <a:ext cx="7866380" cy="53562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左箭头 6"/>
          <p:cNvSpPr/>
          <p:nvPr/>
        </p:nvSpPr>
        <p:spPr>
          <a:xfrm rot="17520000">
            <a:off x="5375910" y="4321810"/>
            <a:ext cx="1440180" cy="4318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188585" y="5280025"/>
            <a:ext cx="910590" cy="45339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8903970" y="2590165"/>
            <a:ext cx="2886710" cy="1410970"/>
          </a:xfrm>
          <a:prstGeom prst="wedgeRoundRectCallout">
            <a:avLst>
              <a:gd name="adj1" fmla="val -46436"/>
              <a:gd name="adj2" fmla="val 70027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7. 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在弹窗中选择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端口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，然后点击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下一步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856230" y="3068955"/>
            <a:ext cx="910590" cy="45339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常见措施</a:t>
            </a:r>
            <a:r>
              <a:rPr lang="en-US" altLang="zh-CN" dirty="0">
                <a:sym typeface="+mn-ea"/>
              </a:rPr>
              <a:t>4-</a:t>
            </a:r>
            <a:r>
              <a:rPr lang="zh-CN" altLang="en-US" dirty="0">
                <a:sym typeface="+mn-ea"/>
              </a:rPr>
              <a:t>关闭服务器特定端口</a:t>
            </a:r>
            <a:endParaRPr lang="zh-CN" altLang="en-US" dirty="0"/>
          </a:p>
        </p:txBody>
      </p:sp>
      <p:pic>
        <p:nvPicPr>
          <p:cNvPr id="100" name="图片 99" descr="C:\Users\LINGDANG\Documents\5.png5"/>
          <p:cNvPicPr/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1135" y="1125458"/>
            <a:ext cx="7620000" cy="5233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LINGDANG\Documents\4.png4"/>
          <p:cNvPicPr/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91135" y="1006078"/>
            <a:ext cx="7620000" cy="5471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LINGDANG\Documents\7.png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6120" y="860425"/>
            <a:ext cx="8001000" cy="54616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圆角矩形 9"/>
          <p:cNvSpPr/>
          <p:nvPr/>
        </p:nvSpPr>
        <p:spPr>
          <a:xfrm>
            <a:off x="3071495" y="3619500"/>
            <a:ext cx="910590" cy="26352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151630" y="3500755"/>
            <a:ext cx="544830" cy="45339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4620000">
            <a:off x="3443605" y="4467225"/>
            <a:ext cx="1440180" cy="4318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8903970" y="2472055"/>
            <a:ext cx="3163570" cy="1410970"/>
          </a:xfrm>
          <a:prstGeom prst="wedgeRoundRectCallout">
            <a:avLst>
              <a:gd name="adj1" fmla="val -43255"/>
              <a:gd name="adj2" fmla="val 76417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8. 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特定本地端口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后面输入445，单击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下一步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常见措施</a:t>
            </a:r>
            <a:r>
              <a:rPr lang="en-US" altLang="zh-CN" dirty="0">
                <a:sym typeface="+mn-ea"/>
              </a:rPr>
              <a:t>4-</a:t>
            </a:r>
            <a:r>
              <a:rPr lang="zh-CN" altLang="en-US" dirty="0">
                <a:sym typeface="+mn-ea"/>
              </a:rPr>
              <a:t>关闭服务器特定端口</a:t>
            </a:r>
            <a:endParaRPr lang="zh-CN" altLang="en-US" dirty="0"/>
          </a:p>
        </p:txBody>
      </p:sp>
      <p:pic>
        <p:nvPicPr>
          <p:cNvPr id="100" name="图片 99" descr="C:\Users\LINGDANG\Documents\5.png5"/>
          <p:cNvPicPr/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1135" y="1125458"/>
            <a:ext cx="7620000" cy="5233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LINGDANG\Documents\4.png4"/>
          <p:cNvPicPr/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91135" y="1006078"/>
            <a:ext cx="7620000" cy="5471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LINGDANG\Documents\8.png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9788" y="860108"/>
            <a:ext cx="7865745" cy="53562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圆角矩形 9"/>
          <p:cNvSpPr/>
          <p:nvPr/>
        </p:nvSpPr>
        <p:spPr>
          <a:xfrm>
            <a:off x="2927985" y="3716655"/>
            <a:ext cx="995680" cy="39116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231765" y="5326380"/>
            <a:ext cx="910590" cy="31051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14940000">
            <a:off x="4596765" y="4394835"/>
            <a:ext cx="1440180" cy="4318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8832215" y="2564765"/>
            <a:ext cx="3163570" cy="1410970"/>
          </a:xfrm>
          <a:prstGeom prst="wedgeRoundRectCallout">
            <a:avLst>
              <a:gd name="adj1" fmla="val -43737"/>
              <a:gd name="adj2" fmla="val 66786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9. 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阻止连接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单击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下一步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常见措施</a:t>
            </a:r>
            <a:r>
              <a:rPr lang="en-US" altLang="zh-CN" dirty="0">
                <a:sym typeface="+mn-ea"/>
              </a:rPr>
              <a:t>4-</a:t>
            </a:r>
            <a:r>
              <a:rPr lang="zh-CN" altLang="en-US" dirty="0">
                <a:sym typeface="+mn-ea"/>
              </a:rPr>
              <a:t>关闭服务器特定端口</a:t>
            </a:r>
            <a:endParaRPr lang="zh-CN" altLang="en-US" dirty="0"/>
          </a:p>
        </p:txBody>
      </p:sp>
      <p:pic>
        <p:nvPicPr>
          <p:cNvPr id="100" name="图片 99" descr="C:\Users\LINGDANG\Documents\5.png5"/>
          <p:cNvPicPr/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1135" y="1125458"/>
            <a:ext cx="7620000" cy="5233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LINGDANG\Documents\4.png4"/>
          <p:cNvPicPr/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91135" y="1006078"/>
            <a:ext cx="7620000" cy="5471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LINGDANG\Documents\10.png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9153" y="836613"/>
            <a:ext cx="7846695" cy="53562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圆角矩形 9"/>
          <p:cNvSpPr/>
          <p:nvPr/>
        </p:nvSpPr>
        <p:spPr>
          <a:xfrm>
            <a:off x="2927985" y="2997200"/>
            <a:ext cx="995680" cy="39116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8832215" y="2132965"/>
            <a:ext cx="3163570" cy="1410970"/>
          </a:xfrm>
          <a:prstGeom prst="wedgeRoundRectCallout">
            <a:avLst>
              <a:gd name="adj1" fmla="val -44700"/>
              <a:gd name="adj2" fmla="val 77452"/>
              <a:gd name="adj3" fmla="val 16667"/>
            </a:avLst>
          </a:prstGeom>
          <a:solidFill>
            <a:srgbClr val="17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/>
              <a:t>10. 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在名称中输入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阻止勒索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，点击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完成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即可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231765" y="5326380"/>
            <a:ext cx="910590" cy="31051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14940000">
            <a:off x="4683760" y="4394835"/>
            <a:ext cx="1440180" cy="4318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常见措施</a:t>
            </a:r>
            <a:r>
              <a:rPr lang="en-US" altLang="zh-CN" dirty="0">
                <a:sym typeface="+mn-ea"/>
              </a:rPr>
              <a:t>4-</a:t>
            </a:r>
            <a:r>
              <a:rPr lang="zh-CN" altLang="en-US" dirty="0">
                <a:sym typeface="+mn-ea"/>
              </a:rPr>
              <a:t>关闭服务器特定端口</a:t>
            </a:r>
            <a:endParaRPr lang="zh-CN" altLang="en-US" dirty="0"/>
          </a:p>
        </p:txBody>
      </p:sp>
      <p:pic>
        <p:nvPicPr>
          <p:cNvPr id="100" name="图片 99" descr="C:\Users\LINGDANG\Documents\5.png5"/>
          <p:cNvPicPr/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91135" y="1125458"/>
            <a:ext cx="7620000" cy="5233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LINGDANG\Documents\4.png4"/>
          <p:cNvPicPr/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91135" y="1006078"/>
            <a:ext cx="7620000" cy="5471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LINGDANG\Documents\11.png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9313" y="1067118"/>
            <a:ext cx="7846695" cy="49422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8760460" y="1844675"/>
            <a:ext cx="3333115" cy="2425700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</a:ln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en-US" altLang="zh-CN" sz="20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11. </a:t>
            </a:r>
            <a:r>
              <a:rPr lang="zh-CN" altLang="en-US" sz="20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此时即已新建一条阻止端口445勒索的规则；</a:t>
            </a:r>
            <a:endParaRPr lang="zh-CN" altLang="en-US" sz="2000" b="1" spc="150" dirty="0" smtClean="0">
              <a:solidFill>
                <a:srgbClr val="1771EB"/>
              </a:solidFill>
              <a:uFillTx/>
              <a:ea typeface="微软雅黑" panose="020B0503020204020204" charset="-122"/>
              <a:sym typeface="+mn-ea"/>
            </a:endParaRPr>
          </a:p>
          <a:p>
            <a:pPr algn="l"/>
            <a:endParaRPr lang="zh-CN" altLang="en-US" sz="2000" b="1" spc="150" dirty="0" smtClean="0">
              <a:solidFill>
                <a:srgbClr val="1771EB"/>
              </a:solidFill>
              <a:uFillTx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按照以上的步骤再将135、137、138、139端口关闭掉。</a:t>
            </a:r>
            <a:endParaRPr lang="zh-CN" altLang="en-US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左箭头 3"/>
          <p:cNvSpPr/>
          <p:nvPr/>
        </p:nvSpPr>
        <p:spPr>
          <a:xfrm rot="4080000">
            <a:off x="2605405" y="2953385"/>
            <a:ext cx="1440180" cy="4318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800225" y="1259840"/>
            <a:ext cx="6321425" cy="676910"/>
            <a:chOff x="2215" y="2082"/>
            <a:chExt cx="9955" cy="1066"/>
          </a:xfrm>
        </p:grpSpPr>
        <p:pic>
          <p:nvPicPr>
            <p:cNvPr id="10" name="图片 9" descr="PPT目录底图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2082"/>
              <a:ext cx="9955" cy="1066"/>
            </a:xfrm>
            <a:prstGeom prst="rect">
              <a:avLst/>
            </a:prstGeom>
          </p:spPr>
        </p:pic>
        <p:sp>
          <p:nvSpPr>
            <p:cNvPr id="112" name="Text Box 11"/>
            <p:cNvSpPr txBox="1">
              <a:spLocks noChangeArrowheads="1"/>
            </p:cNvSpPr>
            <p:nvPr/>
          </p:nvSpPr>
          <p:spPr bwMode="auto">
            <a:xfrm>
              <a:off x="3401" y="2219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第一章  如何防范勒索病毒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14830" y="2589530"/>
            <a:ext cx="6321425" cy="676910"/>
            <a:chOff x="2215" y="2082"/>
            <a:chExt cx="9955" cy="1066"/>
          </a:xfrm>
        </p:grpSpPr>
        <p:pic>
          <p:nvPicPr>
            <p:cNvPr id="13" name="图片 12" descr="PPT目录底图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2082"/>
              <a:ext cx="9955" cy="1066"/>
            </a:xfrm>
            <a:prstGeom prst="rect">
              <a:avLst/>
            </a:prstGeom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401" y="2219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第二章  </a:t>
              </a:r>
              <a:r>
                <a:rPr lang="en-US" altLang="zh-CN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360 </a:t>
              </a: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反勒索服务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00225" y="3917950"/>
            <a:ext cx="6482715" cy="676910"/>
            <a:chOff x="2215" y="2082"/>
            <a:chExt cx="10209" cy="1066"/>
          </a:xfrm>
        </p:grpSpPr>
        <p:pic>
          <p:nvPicPr>
            <p:cNvPr id="16" name="图片 15" descr="PPT目录底图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2082"/>
              <a:ext cx="9955" cy="1066"/>
            </a:xfrm>
            <a:prstGeom prst="rect">
              <a:avLst/>
            </a:prstGeom>
          </p:spPr>
        </p:pic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401" y="2219"/>
              <a:ext cx="9023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第三章  </a:t>
              </a:r>
              <a:r>
                <a:rPr lang="zh-CN" altLang="en-US" sz="266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-122"/>
                  <a:sym typeface="方正正纤黑简体" charset="-122"/>
                </a:rPr>
                <a:t>数据库远程自动备份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47215" y="5227955"/>
            <a:ext cx="6482715" cy="676910"/>
            <a:chOff x="2215" y="2082"/>
            <a:chExt cx="10209" cy="1066"/>
          </a:xfrm>
        </p:grpSpPr>
        <p:pic>
          <p:nvPicPr>
            <p:cNvPr id="8" name="图片 7" descr="PPT目录底图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2082"/>
              <a:ext cx="9955" cy="1066"/>
            </a:xfrm>
            <a:prstGeom prst="rect">
              <a:avLst/>
            </a:prstGeom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401" y="2219"/>
              <a:ext cx="9023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第四章</a:t>
              </a:r>
              <a:r>
                <a:rPr lang="en-US" altLang="zh-CN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 </a:t>
              </a: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其他安全</a:t>
              </a: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防范措施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常见措施</a:t>
            </a:r>
            <a:r>
              <a:rPr lang="en-US" altLang="zh-CN" dirty="0" smtClean="0">
                <a:sym typeface="+mn-ea"/>
              </a:rPr>
              <a:t>5-</a:t>
            </a:r>
            <a:r>
              <a:rPr lang="zh-CN" altLang="en-US" dirty="0" smtClean="0">
                <a:sym typeface="+mn-ea"/>
              </a:rPr>
              <a:t>利用</a:t>
            </a:r>
            <a:r>
              <a:rPr lang="en-US" altLang="zh-CN" dirty="0" smtClean="0">
                <a:sym typeface="+mn-ea"/>
              </a:rPr>
              <a:t>LAMP</a:t>
            </a:r>
            <a:r>
              <a:rPr lang="zh-CN" altLang="en-US" dirty="0" smtClean="0">
                <a:sym typeface="+mn-ea"/>
              </a:rPr>
              <a:t>架构防范勒索病毒</a:t>
            </a:r>
            <a:endParaRPr lang="zh-CN" altLang="en-US" dirty="0" smtClean="0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532400" y="3140710"/>
            <a:ext cx="11167745" cy="3124200"/>
            <a:chOff x="407" y="4557"/>
            <a:chExt cx="8381" cy="2752"/>
          </a:xfrm>
        </p:grpSpPr>
        <p:sp>
          <p:nvSpPr>
            <p:cNvPr id="7" name="Freeform 7"/>
            <p:cNvSpPr/>
            <p:nvPr>
              <p:custDataLst>
                <p:tags r:id="rId1"/>
              </p:custDataLst>
            </p:nvPr>
          </p:nvSpPr>
          <p:spPr bwMode="auto">
            <a:xfrm>
              <a:off x="3246" y="4573"/>
              <a:ext cx="1657" cy="886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71" y="61"/>
                </a:cxn>
                <a:cxn ang="0">
                  <a:pos x="371" y="198"/>
                </a:cxn>
                <a:cxn ang="0">
                  <a:pos x="38" y="198"/>
                </a:cxn>
                <a:cxn ang="0">
                  <a:pos x="0" y="161"/>
                </a:cxn>
                <a:cxn ang="0">
                  <a:pos x="0" y="0"/>
                </a:cxn>
                <a:cxn ang="0">
                  <a:pos x="309" y="0"/>
                </a:cxn>
              </a:cxnLst>
              <a:rect l="0" t="0" r="r" b="b"/>
              <a:pathLst>
                <a:path w="371" h="198">
                  <a:moveTo>
                    <a:pt x="309" y="0"/>
                  </a:moveTo>
                  <a:cubicBezTo>
                    <a:pt x="343" y="0"/>
                    <a:pt x="371" y="27"/>
                    <a:pt x="371" y="61"/>
                  </a:cubicBezTo>
                  <a:cubicBezTo>
                    <a:pt x="371" y="198"/>
                    <a:pt x="371" y="198"/>
                    <a:pt x="371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17" y="198"/>
                    <a:pt x="0" y="18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00498E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" name="Freeform 183"/>
            <p:cNvSpPr/>
            <p:nvPr>
              <p:custDataLst>
                <p:tags r:id="rId2"/>
              </p:custDataLst>
            </p:nvPr>
          </p:nvSpPr>
          <p:spPr bwMode="auto">
            <a:xfrm>
              <a:off x="495" y="4573"/>
              <a:ext cx="1656" cy="887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70" y="61"/>
                </a:cxn>
                <a:cxn ang="0">
                  <a:pos x="370" y="198"/>
                </a:cxn>
                <a:cxn ang="0">
                  <a:pos x="38" y="198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309" y="0"/>
                </a:cxn>
              </a:cxnLst>
              <a:rect l="0" t="0" r="r" b="b"/>
              <a:pathLst>
                <a:path w="370" h="198">
                  <a:moveTo>
                    <a:pt x="309" y="0"/>
                  </a:moveTo>
                  <a:cubicBezTo>
                    <a:pt x="343" y="0"/>
                    <a:pt x="370" y="27"/>
                    <a:pt x="370" y="61"/>
                  </a:cubicBezTo>
                  <a:cubicBezTo>
                    <a:pt x="370" y="198"/>
                    <a:pt x="370" y="198"/>
                    <a:pt x="370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17" y="198"/>
                    <a:pt x="0" y="181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00BEF3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r>
                <a:rPr lang="en-US" altLang="zh-CN"/>
                <a:t> </a:t>
              </a:r>
              <a:endParaRPr lang="en-US" altLang="zh-CN"/>
            </a:p>
          </p:txBody>
        </p:sp>
        <p:sp>
          <p:nvSpPr>
            <p:cNvPr id="9" name="Freeform 7"/>
            <p:cNvSpPr/>
            <p:nvPr>
              <p:custDataLst>
                <p:tags r:id="rId3"/>
              </p:custDataLst>
            </p:nvPr>
          </p:nvSpPr>
          <p:spPr bwMode="auto">
            <a:xfrm>
              <a:off x="6122" y="6423"/>
              <a:ext cx="1657" cy="886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71" y="61"/>
                </a:cxn>
                <a:cxn ang="0">
                  <a:pos x="371" y="198"/>
                </a:cxn>
                <a:cxn ang="0">
                  <a:pos x="38" y="198"/>
                </a:cxn>
                <a:cxn ang="0">
                  <a:pos x="0" y="161"/>
                </a:cxn>
                <a:cxn ang="0">
                  <a:pos x="0" y="0"/>
                </a:cxn>
                <a:cxn ang="0">
                  <a:pos x="309" y="0"/>
                </a:cxn>
              </a:cxnLst>
              <a:rect l="0" t="0" r="r" b="b"/>
              <a:pathLst>
                <a:path w="371" h="198">
                  <a:moveTo>
                    <a:pt x="309" y="0"/>
                  </a:moveTo>
                  <a:cubicBezTo>
                    <a:pt x="343" y="0"/>
                    <a:pt x="371" y="27"/>
                    <a:pt x="371" y="61"/>
                  </a:cubicBezTo>
                  <a:cubicBezTo>
                    <a:pt x="371" y="198"/>
                    <a:pt x="371" y="198"/>
                    <a:pt x="371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17" y="198"/>
                    <a:pt x="0" y="18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00498E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183"/>
            <p:cNvSpPr/>
            <p:nvPr>
              <p:custDataLst>
                <p:tags r:id="rId4"/>
              </p:custDataLst>
            </p:nvPr>
          </p:nvSpPr>
          <p:spPr bwMode="auto">
            <a:xfrm>
              <a:off x="6122" y="4557"/>
              <a:ext cx="1656" cy="887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70" y="61"/>
                </a:cxn>
                <a:cxn ang="0">
                  <a:pos x="370" y="198"/>
                </a:cxn>
                <a:cxn ang="0">
                  <a:pos x="38" y="198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309" y="0"/>
                </a:cxn>
              </a:cxnLst>
              <a:rect l="0" t="0" r="r" b="b"/>
              <a:pathLst>
                <a:path w="370" h="198">
                  <a:moveTo>
                    <a:pt x="309" y="0"/>
                  </a:moveTo>
                  <a:cubicBezTo>
                    <a:pt x="343" y="0"/>
                    <a:pt x="370" y="27"/>
                    <a:pt x="370" y="61"/>
                  </a:cubicBezTo>
                  <a:cubicBezTo>
                    <a:pt x="370" y="198"/>
                    <a:pt x="370" y="198"/>
                    <a:pt x="370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17" y="198"/>
                    <a:pt x="0" y="181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00BEF3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r>
                <a:rPr lang="en-US" altLang="zh-CN"/>
                <a:t> </a:t>
              </a:r>
              <a:endParaRPr lang="en-US" altLang="zh-CN"/>
            </a:p>
          </p:txBody>
        </p:sp>
        <p:sp>
          <p:nvSpPr>
            <p:cNvPr id="11" name="Freeform 183"/>
            <p:cNvSpPr/>
            <p:nvPr>
              <p:custDataLst>
                <p:tags r:id="rId5"/>
              </p:custDataLst>
            </p:nvPr>
          </p:nvSpPr>
          <p:spPr bwMode="auto">
            <a:xfrm>
              <a:off x="3247" y="6422"/>
              <a:ext cx="1656" cy="887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70" y="61"/>
                </a:cxn>
                <a:cxn ang="0">
                  <a:pos x="370" y="198"/>
                </a:cxn>
                <a:cxn ang="0">
                  <a:pos x="38" y="198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309" y="0"/>
                </a:cxn>
              </a:cxnLst>
              <a:rect l="0" t="0" r="r" b="b"/>
              <a:pathLst>
                <a:path w="370" h="198">
                  <a:moveTo>
                    <a:pt x="309" y="0"/>
                  </a:moveTo>
                  <a:cubicBezTo>
                    <a:pt x="343" y="0"/>
                    <a:pt x="370" y="27"/>
                    <a:pt x="370" y="61"/>
                  </a:cubicBezTo>
                  <a:cubicBezTo>
                    <a:pt x="370" y="198"/>
                    <a:pt x="370" y="198"/>
                    <a:pt x="370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17" y="198"/>
                    <a:pt x="0" y="181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00BEF3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p>
              <a:r>
                <a:rPr lang="en-US" altLang="zh-CN"/>
                <a:t> </a:t>
              </a:r>
              <a:endParaRPr lang="en-US" altLang="zh-CN"/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407" y="4840"/>
              <a:ext cx="1728" cy="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客户端浏览器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7"/>
              </p:custDataLst>
            </p:nvPr>
          </p:nvSpPr>
          <p:spPr>
            <a:xfrm>
              <a:off x="3572" y="6694"/>
              <a:ext cx="1248" cy="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静态资源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3312" y="4674"/>
              <a:ext cx="1492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WEB服务器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ClrTx/>
                <a:buSzTx/>
                <a:buFontTx/>
              </a:pP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Apache/</a:t>
              </a:r>
              <a:r>
                <a:rPr lang="en-US" altLang="zh-CN" sz="18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nginx</a:t>
              </a:r>
              <a:endPara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9"/>
              </p:custDataLst>
            </p:nvPr>
          </p:nvSpPr>
          <p:spPr>
            <a:xfrm>
              <a:off x="6294" y="4696"/>
              <a:ext cx="1378" cy="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PHP/PERL/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buClrTx/>
                <a:buSzTx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PYTHON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0"/>
              </p:custDataLst>
            </p:nvPr>
          </p:nvSpPr>
          <p:spPr>
            <a:xfrm>
              <a:off x="6419" y="6714"/>
              <a:ext cx="1030" cy="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MYSQL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7" name="直接箭头连接符 16"/>
            <p:cNvCxnSpPr/>
            <p:nvPr>
              <p:custDataLst>
                <p:tags r:id="rId11"/>
              </p:custDataLst>
            </p:nvPr>
          </p:nvCxnSpPr>
          <p:spPr>
            <a:xfrm>
              <a:off x="2293" y="4780"/>
              <a:ext cx="859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>
              <p:custDataLst>
                <p:tags r:id="rId12"/>
              </p:custDataLst>
            </p:nvPr>
          </p:nvCxnSpPr>
          <p:spPr>
            <a:xfrm flipH="1">
              <a:off x="2293" y="5297"/>
              <a:ext cx="859" cy="0"/>
            </a:xfrm>
            <a:prstGeom prst="straightConnector1">
              <a:avLst/>
            </a:prstGeom>
            <a:ln w="25400">
              <a:solidFill>
                <a:srgbClr val="6CACD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>
              <p:custDataLst>
                <p:tags r:id="rId13"/>
              </p:custDataLst>
            </p:nvPr>
          </p:nvSpPr>
          <p:spPr>
            <a:xfrm>
              <a:off x="2277" y="4840"/>
              <a:ext cx="1139" cy="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http</a:t>
              </a:r>
              <a:r>
                <a:rPr lang="zh-CN" alt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协议</a:t>
              </a:r>
              <a:endParaRPr lang="zh-CN" alt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0" name="直接箭头连接符 19"/>
            <p:cNvCxnSpPr/>
            <p:nvPr>
              <p:custDataLst>
                <p:tags r:id="rId14"/>
              </p:custDataLst>
            </p:nvPr>
          </p:nvCxnSpPr>
          <p:spPr>
            <a:xfrm flipV="1">
              <a:off x="5021" y="5008"/>
              <a:ext cx="1056" cy="10"/>
            </a:xfrm>
            <a:prstGeom prst="straightConnector1">
              <a:avLst/>
            </a:prstGeom>
            <a:ln w="25400">
              <a:solidFill>
                <a:srgbClr val="8EBCE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>
              <p:custDataLst>
                <p:tags r:id="rId15"/>
              </p:custDataLst>
            </p:nvPr>
          </p:nvSpPr>
          <p:spPr>
            <a:xfrm>
              <a:off x="4887" y="4639"/>
              <a:ext cx="1359" cy="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en-US" altLang="zh-CN" sz="1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FastCGI</a:t>
              </a:r>
              <a:endParaRPr lang="en-US" altLang="zh-C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3" name="直接箭头连接符 22"/>
            <p:cNvCxnSpPr/>
            <p:nvPr>
              <p:custDataLst>
                <p:tags r:id="rId16"/>
              </p:custDataLst>
            </p:nvPr>
          </p:nvCxnSpPr>
          <p:spPr>
            <a:xfrm rot="5400000" flipV="1">
              <a:off x="3367" y="5953"/>
              <a:ext cx="859" cy="0"/>
            </a:xfrm>
            <a:prstGeom prst="straightConnector1">
              <a:avLst/>
            </a:prstGeom>
            <a:ln w="25400">
              <a:solidFill>
                <a:srgbClr val="6CACD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>
              <p:custDataLst>
                <p:tags r:id="rId17"/>
              </p:custDataLst>
            </p:nvPr>
          </p:nvCxnSpPr>
          <p:spPr>
            <a:xfrm rot="5400000" flipH="1" flipV="1">
              <a:off x="3916" y="5953"/>
              <a:ext cx="859" cy="0"/>
            </a:xfrm>
            <a:prstGeom prst="straightConnector1">
              <a:avLst/>
            </a:prstGeom>
            <a:ln w="25400">
              <a:solidFill>
                <a:srgbClr val="6CACD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>
              <p:custDataLst>
                <p:tags r:id="rId18"/>
              </p:custDataLst>
            </p:nvPr>
          </p:nvCxnSpPr>
          <p:spPr>
            <a:xfrm flipH="1">
              <a:off x="5021" y="5606"/>
              <a:ext cx="942" cy="776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>
              <p:custDataLst>
                <p:tags r:id="rId19"/>
              </p:custDataLst>
            </p:nvPr>
          </p:nvCxnSpPr>
          <p:spPr>
            <a:xfrm flipH="1">
              <a:off x="5023" y="6849"/>
              <a:ext cx="1009" cy="7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>
              <p:custDataLst>
                <p:tags r:id="rId20"/>
              </p:custDataLst>
            </p:nvPr>
          </p:nvCxnSpPr>
          <p:spPr>
            <a:xfrm>
              <a:off x="6783" y="5582"/>
              <a:ext cx="0" cy="735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>
              <p:custDataLst>
                <p:tags r:id="rId21"/>
              </p:custDataLst>
            </p:nvPr>
          </p:nvSpPr>
          <p:spPr>
            <a:xfrm>
              <a:off x="7016" y="5824"/>
              <a:ext cx="1772" cy="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en-US" altLang="zh-CN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PHP_MYSQL驱动</a:t>
              </a:r>
              <a:endParaRPr lang="en-US" altLang="zh-CN"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副标题 20"/>
          <p:cNvSpPr>
            <a:spLocks noGrp="1"/>
          </p:cNvSpPr>
          <p:nvPr>
            <p:ph type="subTitle" idx="1"/>
          </p:nvPr>
        </p:nvSpPr>
        <p:spPr>
          <a:xfrm>
            <a:off x="479425" y="819468"/>
            <a:ext cx="9913620" cy="460375"/>
          </a:xfrm>
        </p:spPr>
        <p:txBody>
          <a:bodyPr wrap="square" anchor="ctr" anchorCtr="0"/>
          <a:p>
            <a:pPr algn="l">
              <a:lnSpc>
                <a:spcPct val="100000"/>
              </a:lnSpc>
            </a:pPr>
            <a:r>
              <a:rPr lang="zh-CN" altLang="en-US" dirty="0" smtClean="0">
                <a:sym typeface="+mn-ea"/>
              </a:rPr>
              <a:t>利用</a:t>
            </a:r>
            <a:r>
              <a:rPr lang="en-US" altLang="zh-CN" dirty="0" smtClean="0">
                <a:sym typeface="+mn-ea"/>
              </a:rPr>
              <a:t>LAMP</a:t>
            </a:r>
            <a:r>
              <a:rPr lang="zh-CN" altLang="en-US" dirty="0" smtClean="0">
                <a:sym typeface="+mn-ea"/>
              </a:rPr>
              <a:t>架构防范</a:t>
            </a:r>
            <a:r>
              <a:rPr lang="zh-CN" altLang="en-US" dirty="0" smtClean="0">
                <a:sym typeface="+mn-ea"/>
              </a:rPr>
              <a:t>勒索病毒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486410" y="1221105"/>
            <a:ext cx="112198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等线" panose="02010600030101010101" charset="-122"/>
                <a:ea typeface="+mn-ea"/>
                <a:cs typeface="+mn-ea"/>
              </a:defRPr>
            </a:lvl5pPr>
          </a:lstStyle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02"/>
              </a:buClr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LAMP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即</a:t>
            </a:r>
            <a:r>
              <a:rPr lang="en-US" altLang="zh-CN" sz="2000" dirty="0" err="1">
                <a:latin typeface="微软雅黑" panose="020B0503020204020204" charset="-122"/>
                <a:ea typeface="微软雅黑" panose="020B0503020204020204" charset="-122"/>
              </a:rPr>
              <a:t>Linux+Apache+Mysql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en-US" altLang="zh-CN" sz="2000" dirty="0" err="1">
                <a:latin typeface="微软雅黑" panose="020B0503020204020204" charset="-122"/>
                <a:ea typeface="微软雅黑" panose="020B0503020204020204" charset="-122"/>
              </a:rPr>
              <a:t>MariaDB+Perl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/PHP/Python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的首字母缩写。这是一组常用来搭建动态网站或者服务器的开源软件。它们本身都是各自独立的程序，但是因为常被放在一起使用，拥有了越来越高的兼容度，共同组成了一个强大的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Web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应用程序平台。从网站的流量上来说，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70%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以上的访问流量是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LAMP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来提供的，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LAMP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是最强大的网站和应用软件解决方案。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常见措施</a:t>
            </a:r>
            <a:r>
              <a:rPr lang="en-US" altLang="zh-CN" dirty="0" smtClean="0">
                <a:sym typeface="+mn-ea"/>
              </a:rPr>
              <a:t>5-</a:t>
            </a:r>
            <a:r>
              <a:rPr lang="zh-CN" altLang="en-US" dirty="0" smtClean="0">
                <a:sym typeface="+mn-ea"/>
              </a:rPr>
              <a:t>利用</a:t>
            </a:r>
            <a:r>
              <a:rPr lang="en-US" altLang="zh-CN" dirty="0" smtClean="0">
                <a:sym typeface="+mn-ea"/>
              </a:rPr>
              <a:t>LAMP</a:t>
            </a:r>
            <a:r>
              <a:rPr lang="zh-CN" altLang="en-US" dirty="0" smtClean="0">
                <a:sym typeface="+mn-ea"/>
              </a:rPr>
              <a:t>架构防范勒索病毒</a:t>
            </a:r>
            <a:endParaRPr lang="zh-CN" altLang="en-US" dirty="0" smtClean="0"/>
          </a:p>
        </p:txBody>
      </p:sp>
      <p:sp>
        <p:nvSpPr>
          <p:cNvPr id="21" name="副标题 20"/>
          <p:cNvSpPr>
            <a:spLocks noGrp="1"/>
          </p:cNvSpPr>
          <p:nvPr>
            <p:ph type="subTitle" idx="1"/>
          </p:nvPr>
        </p:nvSpPr>
        <p:spPr>
          <a:xfrm>
            <a:off x="479425" y="764223"/>
            <a:ext cx="9913620" cy="570865"/>
          </a:xfrm>
        </p:spPr>
        <p:txBody>
          <a:bodyPr wrap="square" anchor="ctr" anchorCtr="0"/>
          <a:p>
            <a:r>
              <a:rPr lang="en-US" altLang="zh-CN" dirty="0" smtClean="0">
                <a:sym typeface="+mn-ea"/>
              </a:rPr>
              <a:t>L</a:t>
            </a:r>
            <a:r>
              <a:rPr lang="zh-CN" altLang="en-US" kern="0" dirty="0">
                <a:latin typeface="微软雅黑" panose="020B0503020204020204" charset="-122"/>
                <a:cs typeface="Arial Unicode MS" panose="020B0604020202020204" pitchFamily="34" charset="-128"/>
                <a:sym typeface="+mn-ea"/>
              </a:rPr>
              <a:t>AMP工作流程架构图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rot="16200000">
            <a:off x="10347325" y="3255645"/>
            <a:ext cx="1140460" cy="1423035"/>
          </a:xfrm>
          <a:prstGeom prst="rect">
            <a:avLst/>
          </a:prstGeom>
          <a:solidFill>
            <a:srgbClr val="009587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 defTabSz="457200">
              <a:lnSpc>
                <a:spcPct val="120000"/>
              </a:lnSpc>
            </a:pPr>
            <a:endParaRPr lang="zh-CN" altLang="en-US" sz="3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任意形状 23"/>
          <p:cNvSpPr/>
          <p:nvPr>
            <p:custDataLst>
              <p:tags r:id="rId2"/>
            </p:custDataLst>
          </p:nvPr>
        </p:nvSpPr>
        <p:spPr>
          <a:xfrm rot="16200000">
            <a:off x="8999220" y="3249295"/>
            <a:ext cx="1122680" cy="1454150"/>
          </a:xfrm>
          <a:custGeom>
            <a:avLst/>
            <a:gdLst>
              <a:gd name="connsiteX0" fmla="*/ 1440001 w 1440001"/>
              <a:gd name="connsiteY0" fmla="*/ 0 h 1864578"/>
              <a:gd name="connsiteX1" fmla="*/ 1440001 w 1440001"/>
              <a:gd name="connsiteY1" fmla="*/ 1724836 h 1864578"/>
              <a:gd name="connsiteX2" fmla="*/ 807339 w 1440001"/>
              <a:gd name="connsiteY2" fmla="*/ 1724836 h 1864578"/>
              <a:gd name="connsiteX3" fmla="*/ 720000 w 1440001"/>
              <a:gd name="connsiteY3" fmla="*/ 1864578 h 1864578"/>
              <a:gd name="connsiteX4" fmla="*/ 632662 w 1440001"/>
              <a:gd name="connsiteY4" fmla="*/ 1724836 h 1864578"/>
              <a:gd name="connsiteX5" fmla="*/ 0 w 1440001"/>
              <a:gd name="connsiteY5" fmla="*/ 1724836 h 1864578"/>
              <a:gd name="connsiteX6" fmla="*/ 0 w 1440001"/>
              <a:gd name="connsiteY6" fmla="*/ 0 h 186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1" h="1864578">
                <a:moveTo>
                  <a:pt x="1440001" y="0"/>
                </a:moveTo>
                <a:lnTo>
                  <a:pt x="1440001" y="1724836"/>
                </a:lnTo>
                <a:lnTo>
                  <a:pt x="807339" y="1724836"/>
                </a:lnTo>
                <a:lnTo>
                  <a:pt x="720000" y="1864578"/>
                </a:lnTo>
                <a:lnTo>
                  <a:pt x="632662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 defTabSz="457200">
              <a:lnSpc>
                <a:spcPct val="120000"/>
              </a:lnSpc>
            </a:pPr>
            <a:endParaRPr lang="zh-CN" altLang="en-US" sz="27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22"/>
          <p:cNvSpPr/>
          <p:nvPr>
            <p:custDataLst>
              <p:tags r:id="rId3"/>
            </p:custDataLst>
          </p:nvPr>
        </p:nvSpPr>
        <p:spPr>
          <a:xfrm rot="16200000">
            <a:off x="7603490" y="3249295"/>
            <a:ext cx="1122680" cy="1454150"/>
          </a:xfrm>
          <a:custGeom>
            <a:avLst/>
            <a:gdLst>
              <a:gd name="connsiteX0" fmla="*/ 1440001 w 1440001"/>
              <a:gd name="connsiteY0" fmla="*/ 0 h 1864578"/>
              <a:gd name="connsiteX1" fmla="*/ 1440001 w 1440001"/>
              <a:gd name="connsiteY1" fmla="*/ 1724836 h 1864578"/>
              <a:gd name="connsiteX2" fmla="*/ 807339 w 1440001"/>
              <a:gd name="connsiteY2" fmla="*/ 1724836 h 1864578"/>
              <a:gd name="connsiteX3" fmla="*/ 720000 w 1440001"/>
              <a:gd name="connsiteY3" fmla="*/ 1864578 h 1864578"/>
              <a:gd name="connsiteX4" fmla="*/ 632662 w 1440001"/>
              <a:gd name="connsiteY4" fmla="*/ 1724836 h 1864578"/>
              <a:gd name="connsiteX5" fmla="*/ 0 w 1440001"/>
              <a:gd name="connsiteY5" fmla="*/ 1724836 h 1864578"/>
              <a:gd name="connsiteX6" fmla="*/ 0 w 1440001"/>
              <a:gd name="connsiteY6" fmla="*/ 0 h 186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1" h="1864578">
                <a:moveTo>
                  <a:pt x="1440001" y="0"/>
                </a:moveTo>
                <a:lnTo>
                  <a:pt x="1440001" y="1724836"/>
                </a:lnTo>
                <a:lnTo>
                  <a:pt x="807339" y="1724836"/>
                </a:lnTo>
                <a:lnTo>
                  <a:pt x="720000" y="1864578"/>
                </a:lnTo>
                <a:lnTo>
                  <a:pt x="632662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solidFill>
            <a:srgbClr val="009587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 defTabSz="457200">
              <a:lnSpc>
                <a:spcPct val="120000"/>
              </a:lnSpc>
            </a:pPr>
            <a:endParaRPr lang="zh-CN" altLang="en-US" sz="27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" name="任意形状 23"/>
          <p:cNvSpPr/>
          <p:nvPr>
            <p:custDataLst>
              <p:tags r:id="rId4"/>
            </p:custDataLst>
          </p:nvPr>
        </p:nvSpPr>
        <p:spPr>
          <a:xfrm rot="16200000">
            <a:off x="6202045" y="3258185"/>
            <a:ext cx="1122680" cy="1454150"/>
          </a:xfrm>
          <a:custGeom>
            <a:avLst/>
            <a:gdLst>
              <a:gd name="connsiteX0" fmla="*/ 1440001 w 1440001"/>
              <a:gd name="connsiteY0" fmla="*/ 0 h 1864578"/>
              <a:gd name="connsiteX1" fmla="*/ 1440001 w 1440001"/>
              <a:gd name="connsiteY1" fmla="*/ 1724836 h 1864578"/>
              <a:gd name="connsiteX2" fmla="*/ 807339 w 1440001"/>
              <a:gd name="connsiteY2" fmla="*/ 1724836 h 1864578"/>
              <a:gd name="connsiteX3" fmla="*/ 720000 w 1440001"/>
              <a:gd name="connsiteY3" fmla="*/ 1864578 h 1864578"/>
              <a:gd name="connsiteX4" fmla="*/ 632662 w 1440001"/>
              <a:gd name="connsiteY4" fmla="*/ 1724836 h 1864578"/>
              <a:gd name="connsiteX5" fmla="*/ 0 w 1440001"/>
              <a:gd name="connsiteY5" fmla="*/ 1724836 h 1864578"/>
              <a:gd name="connsiteX6" fmla="*/ 0 w 1440001"/>
              <a:gd name="connsiteY6" fmla="*/ 0 h 186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1" h="1864578">
                <a:moveTo>
                  <a:pt x="1440001" y="0"/>
                </a:moveTo>
                <a:lnTo>
                  <a:pt x="1440001" y="1724836"/>
                </a:lnTo>
                <a:lnTo>
                  <a:pt x="807339" y="1724836"/>
                </a:lnTo>
                <a:lnTo>
                  <a:pt x="720000" y="1864578"/>
                </a:lnTo>
                <a:lnTo>
                  <a:pt x="632662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 defTabSz="457200">
              <a:lnSpc>
                <a:spcPct val="120000"/>
              </a:lnSpc>
            </a:pPr>
            <a:endParaRPr lang="zh-CN" altLang="en-US" sz="27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1" name="任意形状 22"/>
          <p:cNvSpPr/>
          <p:nvPr>
            <p:custDataLst>
              <p:tags r:id="rId5"/>
            </p:custDataLst>
          </p:nvPr>
        </p:nvSpPr>
        <p:spPr>
          <a:xfrm rot="16200000">
            <a:off x="4798060" y="3258185"/>
            <a:ext cx="1122680" cy="1454150"/>
          </a:xfrm>
          <a:custGeom>
            <a:avLst/>
            <a:gdLst>
              <a:gd name="connsiteX0" fmla="*/ 1440001 w 1440001"/>
              <a:gd name="connsiteY0" fmla="*/ 0 h 1864578"/>
              <a:gd name="connsiteX1" fmla="*/ 1440001 w 1440001"/>
              <a:gd name="connsiteY1" fmla="*/ 1724836 h 1864578"/>
              <a:gd name="connsiteX2" fmla="*/ 807339 w 1440001"/>
              <a:gd name="connsiteY2" fmla="*/ 1724836 h 1864578"/>
              <a:gd name="connsiteX3" fmla="*/ 720000 w 1440001"/>
              <a:gd name="connsiteY3" fmla="*/ 1864578 h 1864578"/>
              <a:gd name="connsiteX4" fmla="*/ 632662 w 1440001"/>
              <a:gd name="connsiteY4" fmla="*/ 1724836 h 1864578"/>
              <a:gd name="connsiteX5" fmla="*/ 0 w 1440001"/>
              <a:gd name="connsiteY5" fmla="*/ 1724836 h 1864578"/>
              <a:gd name="connsiteX6" fmla="*/ 0 w 1440001"/>
              <a:gd name="connsiteY6" fmla="*/ 0 h 186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1" h="1864578">
                <a:moveTo>
                  <a:pt x="1440001" y="0"/>
                </a:moveTo>
                <a:lnTo>
                  <a:pt x="1440001" y="1724836"/>
                </a:lnTo>
                <a:lnTo>
                  <a:pt x="807339" y="1724836"/>
                </a:lnTo>
                <a:lnTo>
                  <a:pt x="720000" y="1864578"/>
                </a:lnTo>
                <a:lnTo>
                  <a:pt x="632662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solidFill>
            <a:srgbClr val="009587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 defTabSz="457200">
              <a:lnSpc>
                <a:spcPct val="120000"/>
              </a:lnSpc>
            </a:pPr>
            <a:endParaRPr lang="zh-CN" altLang="en-US" sz="27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2" name="任意形状 21"/>
          <p:cNvSpPr/>
          <p:nvPr>
            <p:custDataLst>
              <p:tags r:id="rId6"/>
            </p:custDataLst>
          </p:nvPr>
        </p:nvSpPr>
        <p:spPr>
          <a:xfrm rot="16200000">
            <a:off x="3417570" y="3258185"/>
            <a:ext cx="1122680" cy="1454150"/>
          </a:xfrm>
          <a:custGeom>
            <a:avLst/>
            <a:gdLst>
              <a:gd name="connsiteX0" fmla="*/ 1440001 w 1440001"/>
              <a:gd name="connsiteY0" fmla="*/ 0 h 1864578"/>
              <a:gd name="connsiteX1" fmla="*/ 1440001 w 1440001"/>
              <a:gd name="connsiteY1" fmla="*/ 1724836 h 1864578"/>
              <a:gd name="connsiteX2" fmla="*/ 807339 w 1440001"/>
              <a:gd name="connsiteY2" fmla="*/ 1724836 h 1864578"/>
              <a:gd name="connsiteX3" fmla="*/ 720001 w 1440001"/>
              <a:gd name="connsiteY3" fmla="*/ 1864578 h 1864578"/>
              <a:gd name="connsiteX4" fmla="*/ 632662 w 1440001"/>
              <a:gd name="connsiteY4" fmla="*/ 1724836 h 1864578"/>
              <a:gd name="connsiteX5" fmla="*/ 0 w 1440001"/>
              <a:gd name="connsiteY5" fmla="*/ 1724836 h 1864578"/>
              <a:gd name="connsiteX6" fmla="*/ 0 w 1440001"/>
              <a:gd name="connsiteY6" fmla="*/ 0 h 186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1" h="1864578">
                <a:moveTo>
                  <a:pt x="1440001" y="0"/>
                </a:moveTo>
                <a:lnTo>
                  <a:pt x="1440001" y="1724836"/>
                </a:lnTo>
                <a:lnTo>
                  <a:pt x="807339" y="1724836"/>
                </a:lnTo>
                <a:lnTo>
                  <a:pt x="720001" y="1864578"/>
                </a:lnTo>
                <a:lnTo>
                  <a:pt x="632662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 defTabSz="457200">
              <a:lnSpc>
                <a:spcPct val="120000"/>
              </a:lnSpc>
            </a:pPr>
            <a:endParaRPr lang="zh-CN" altLang="en-US" sz="27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" name="任意形状 20"/>
          <p:cNvSpPr/>
          <p:nvPr>
            <p:custDataLst>
              <p:tags r:id="rId7"/>
            </p:custDataLst>
          </p:nvPr>
        </p:nvSpPr>
        <p:spPr>
          <a:xfrm rot="16200000">
            <a:off x="2025650" y="3258185"/>
            <a:ext cx="1122680" cy="1454150"/>
          </a:xfrm>
          <a:custGeom>
            <a:avLst/>
            <a:gdLst>
              <a:gd name="connsiteX0" fmla="*/ 1440001 w 1440001"/>
              <a:gd name="connsiteY0" fmla="*/ 0 h 1864577"/>
              <a:gd name="connsiteX1" fmla="*/ 1440001 w 1440001"/>
              <a:gd name="connsiteY1" fmla="*/ 1724836 h 1864577"/>
              <a:gd name="connsiteX2" fmla="*/ 807339 w 1440001"/>
              <a:gd name="connsiteY2" fmla="*/ 1724836 h 1864577"/>
              <a:gd name="connsiteX3" fmla="*/ 720000 w 1440001"/>
              <a:gd name="connsiteY3" fmla="*/ 1864577 h 1864577"/>
              <a:gd name="connsiteX4" fmla="*/ 632662 w 1440001"/>
              <a:gd name="connsiteY4" fmla="*/ 1724836 h 1864577"/>
              <a:gd name="connsiteX5" fmla="*/ 0 w 1440001"/>
              <a:gd name="connsiteY5" fmla="*/ 1724836 h 1864577"/>
              <a:gd name="connsiteX6" fmla="*/ 0 w 1440001"/>
              <a:gd name="connsiteY6" fmla="*/ 0 h 186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1" h="1864577">
                <a:moveTo>
                  <a:pt x="1440001" y="0"/>
                </a:moveTo>
                <a:lnTo>
                  <a:pt x="1440001" y="1724836"/>
                </a:lnTo>
                <a:lnTo>
                  <a:pt x="807339" y="1724836"/>
                </a:lnTo>
                <a:lnTo>
                  <a:pt x="720000" y="1864577"/>
                </a:lnTo>
                <a:lnTo>
                  <a:pt x="632662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solidFill>
            <a:srgbClr val="009587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 defTabSz="457200">
              <a:lnSpc>
                <a:spcPct val="120000"/>
              </a:lnSpc>
            </a:pPr>
            <a:endParaRPr lang="zh-CN" altLang="en-US" sz="27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任意形状 19"/>
          <p:cNvSpPr/>
          <p:nvPr>
            <p:custDataLst>
              <p:tags r:id="rId8"/>
            </p:custDataLst>
          </p:nvPr>
        </p:nvSpPr>
        <p:spPr>
          <a:xfrm rot="16200000">
            <a:off x="633730" y="3258185"/>
            <a:ext cx="1122680" cy="1454150"/>
          </a:xfrm>
          <a:custGeom>
            <a:avLst/>
            <a:gdLst>
              <a:gd name="connsiteX0" fmla="*/ 1440001 w 1440001"/>
              <a:gd name="connsiteY0" fmla="*/ 0 h 1864577"/>
              <a:gd name="connsiteX1" fmla="*/ 1440001 w 1440001"/>
              <a:gd name="connsiteY1" fmla="*/ 1724836 h 1864577"/>
              <a:gd name="connsiteX2" fmla="*/ 807338 w 1440001"/>
              <a:gd name="connsiteY2" fmla="*/ 1724836 h 1864577"/>
              <a:gd name="connsiteX3" fmla="*/ 720000 w 1440001"/>
              <a:gd name="connsiteY3" fmla="*/ 1864577 h 1864577"/>
              <a:gd name="connsiteX4" fmla="*/ 632663 w 1440001"/>
              <a:gd name="connsiteY4" fmla="*/ 1724836 h 1864577"/>
              <a:gd name="connsiteX5" fmla="*/ 0 w 1440001"/>
              <a:gd name="connsiteY5" fmla="*/ 1724836 h 1864577"/>
              <a:gd name="connsiteX6" fmla="*/ 0 w 1440001"/>
              <a:gd name="connsiteY6" fmla="*/ 0 h 186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1" h="1864577">
                <a:moveTo>
                  <a:pt x="1440001" y="0"/>
                </a:moveTo>
                <a:lnTo>
                  <a:pt x="1440001" y="1724836"/>
                </a:lnTo>
                <a:lnTo>
                  <a:pt x="807338" y="1724836"/>
                </a:lnTo>
                <a:lnTo>
                  <a:pt x="720000" y="1864577"/>
                </a:lnTo>
                <a:lnTo>
                  <a:pt x="632663" y="1724836"/>
                </a:lnTo>
                <a:lnTo>
                  <a:pt x="0" y="1724836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 defTabSz="457200">
              <a:lnSpc>
                <a:spcPct val="120000"/>
              </a:lnSpc>
            </a:pPr>
            <a:endParaRPr lang="zh-CN" altLang="en-US" sz="27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5" name="任意形状 3"/>
          <p:cNvSpPr/>
          <p:nvPr>
            <p:custDataLst>
              <p:tags r:id="rId9"/>
            </p:custDataLst>
          </p:nvPr>
        </p:nvSpPr>
        <p:spPr>
          <a:xfrm>
            <a:off x="737235" y="3423920"/>
            <a:ext cx="1002030" cy="1122680"/>
          </a:xfrm>
          <a:custGeom>
            <a:avLst/>
            <a:gdLst>
              <a:gd name="connsiteX0" fmla="*/ 0 w 1285002"/>
              <a:gd name="connsiteY0" fmla="*/ 0 h 1440000"/>
              <a:gd name="connsiteX1" fmla="*/ 1285002 w 1285002"/>
              <a:gd name="connsiteY1" fmla="*/ 0 h 1440000"/>
              <a:gd name="connsiteX2" fmla="*/ 1285002 w 1285002"/>
              <a:gd name="connsiteY2" fmla="*/ 1440000 h 1440000"/>
              <a:gd name="connsiteX3" fmla="*/ 0 w 1285002"/>
              <a:gd name="connsiteY3" fmla="*/ 1440000 h 1440000"/>
              <a:gd name="connsiteX4" fmla="*/ 0 w 1285002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002" h="1440000">
                <a:moveTo>
                  <a:pt x="0" y="0"/>
                </a:moveTo>
                <a:lnTo>
                  <a:pt x="1285002" y="0"/>
                </a:lnTo>
                <a:lnTo>
                  <a:pt x="1285002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rgbClr val="2196F3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spcFirstLastPara="0" vert="horz" wrap="square" lIns="0" tIns="113157" rIns="0" bIns="0" numCol="1" spcCol="1270" anchor="t" anchorCtr="0">
            <a:normAutofit/>
          </a:bodyPr>
          <a:lstStyle/>
          <a:p>
            <a:pPr defTabSz="19558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6" name="任意形状 10"/>
          <p:cNvSpPr/>
          <p:nvPr>
            <p:custDataLst>
              <p:tags r:id="rId10"/>
            </p:custDataLst>
          </p:nvPr>
        </p:nvSpPr>
        <p:spPr>
          <a:xfrm>
            <a:off x="4913630" y="3423920"/>
            <a:ext cx="1002030" cy="1122680"/>
          </a:xfrm>
          <a:custGeom>
            <a:avLst/>
            <a:gdLst>
              <a:gd name="connsiteX0" fmla="*/ 0 w 1285002"/>
              <a:gd name="connsiteY0" fmla="*/ 0 h 1440000"/>
              <a:gd name="connsiteX1" fmla="*/ 1285002 w 1285002"/>
              <a:gd name="connsiteY1" fmla="*/ 0 h 1440000"/>
              <a:gd name="connsiteX2" fmla="*/ 1285002 w 1285002"/>
              <a:gd name="connsiteY2" fmla="*/ 1440000 h 1440000"/>
              <a:gd name="connsiteX3" fmla="*/ 0 w 1285002"/>
              <a:gd name="connsiteY3" fmla="*/ 1440000 h 1440000"/>
              <a:gd name="connsiteX4" fmla="*/ 0 w 1285002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002" h="1440000">
                <a:moveTo>
                  <a:pt x="0" y="0"/>
                </a:moveTo>
                <a:lnTo>
                  <a:pt x="1285002" y="0"/>
                </a:lnTo>
                <a:lnTo>
                  <a:pt x="1285002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rgbClr val="2196F3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spcFirstLastPara="0" vert="horz" wrap="square" lIns="0" tIns="113157" rIns="0" bIns="0" numCol="1" spcCol="1270" anchor="t" anchorCtr="0">
            <a:normAutofit/>
          </a:bodyPr>
          <a:lstStyle/>
          <a:p>
            <a:pPr defTabSz="19558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7" name="文本框 136"/>
          <p:cNvSpPr txBox="1"/>
          <p:nvPr>
            <p:custDataLst>
              <p:tags r:id="rId11"/>
            </p:custDataLst>
          </p:nvPr>
        </p:nvSpPr>
        <p:spPr>
          <a:xfrm>
            <a:off x="468630" y="3857625"/>
            <a:ext cx="1294130" cy="3600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访问数据流</a:t>
            </a:r>
            <a:endParaRPr lang="en-US" alt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ctr" defTabSz="457200">
              <a:lnSpc>
                <a:spcPct val="120000"/>
              </a:lnSpc>
            </a:pPr>
            <a:endParaRPr lang="en-US" altLang="zh-CN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9" name="文本框 138"/>
          <p:cNvSpPr txBox="1"/>
          <p:nvPr>
            <p:custDataLst>
              <p:tags r:id="rId12"/>
            </p:custDataLst>
          </p:nvPr>
        </p:nvSpPr>
        <p:spPr>
          <a:xfrm>
            <a:off x="1922780" y="3712210"/>
            <a:ext cx="1280795" cy="6515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Client</a:t>
            </a:r>
            <a:endParaRPr lang="en-US" altLang="zh-CN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协议）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1" name="文本框 140"/>
          <p:cNvSpPr txBox="1"/>
          <p:nvPr>
            <p:custDataLst>
              <p:tags r:id="rId13"/>
            </p:custDataLst>
          </p:nvPr>
        </p:nvSpPr>
        <p:spPr>
          <a:xfrm>
            <a:off x="3274060" y="4003675"/>
            <a:ext cx="1313815" cy="360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Httpd Server</a:t>
            </a:r>
            <a:endParaRPr lang="en-US" altLang="zh-CN" sz="160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algn="ctr" defTabSz="457200">
              <a:lnSpc>
                <a:spcPct val="120000"/>
              </a:lnSpc>
            </a:pPr>
            <a:endParaRPr lang="en-US" altLang="zh-CN" sz="1600" b="1" spc="300" dirty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3" name="文本框 142"/>
          <p:cNvSpPr txBox="1"/>
          <p:nvPr>
            <p:custDataLst>
              <p:tags r:id="rId14"/>
            </p:custDataLst>
          </p:nvPr>
        </p:nvSpPr>
        <p:spPr>
          <a:xfrm>
            <a:off x="4706620" y="3857625"/>
            <a:ext cx="1273175" cy="360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CGI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接口</a:t>
            </a:r>
            <a:endParaRPr lang="en-US" alt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 defTabSz="457200">
              <a:lnSpc>
                <a:spcPct val="120000"/>
              </a:lnSpc>
            </a:pPr>
            <a:endParaRPr lang="en-US" altLang="zh-CN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5" name="文本框 144"/>
          <p:cNvSpPr txBox="1"/>
          <p:nvPr>
            <p:custDataLst>
              <p:tags r:id="rId15"/>
            </p:custDataLst>
          </p:nvPr>
        </p:nvSpPr>
        <p:spPr>
          <a:xfrm>
            <a:off x="7495540" y="4003675"/>
            <a:ext cx="1233170" cy="360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PHP</a:t>
            </a:r>
            <a:endParaRPr lang="en-US" altLang="zh-CN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解释器</a:t>
            </a:r>
            <a:endParaRPr lang="en-US" alt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 defTabSz="457200">
              <a:lnSpc>
                <a:spcPct val="120000"/>
              </a:lnSpc>
            </a:pPr>
            <a:endParaRPr lang="en-US" altLang="zh-CN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7" name="文本框 146"/>
          <p:cNvSpPr txBox="1"/>
          <p:nvPr>
            <p:custDataLst>
              <p:tags r:id="rId16"/>
            </p:custDataLst>
          </p:nvPr>
        </p:nvSpPr>
        <p:spPr>
          <a:xfrm>
            <a:off x="6086475" y="4006850"/>
            <a:ext cx="1292225" cy="360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APP Program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ctr" defTabSz="457200">
              <a:lnSpc>
                <a:spcPct val="120000"/>
              </a:lnSpc>
            </a:pPr>
            <a:endParaRPr lang="en-US" altLang="zh-CN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49" name="文本框 148"/>
          <p:cNvSpPr txBox="1"/>
          <p:nvPr>
            <p:custDataLst>
              <p:tags r:id="rId17"/>
            </p:custDataLst>
          </p:nvPr>
        </p:nvSpPr>
        <p:spPr>
          <a:xfrm>
            <a:off x="467995" y="4580890"/>
            <a:ext cx="1351280" cy="6635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LAMP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Arial" panose="020B0604020202020204" pitchFamily="34" charset="0"/>
            </a:endParaRPr>
          </a:p>
          <a:p>
            <a:pPr marL="285750" indent="-285750" algn="l" defTabSz="457200">
              <a:lnSpc>
                <a:spcPct val="150000"/>
              </a:lnSpc>
            </a:pP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1" name="文本框 150"/>
          <p:cNvSpPr txBox="1"/>
          <p:nvPr>
            <p:custDataLst>
              <p:tags r:id="rId18"/>
            </p:custDataLst>
          </p:nvPr>
        </p:nvSpPr>
        <p:spPr>
          <a:xfrm>
            <a:off x="6036310" y="4606925"/>
            <a:ext cx="2776220" cy="1351280"/>
          </a:xfrm>
          <a:prstGeom prst="rect">
            <a:avLst/>
          </a:prstGeom>
          <a:noFill/>
        </p:spPr>
        <p:txBody>
          <a:bodyPr wrap="square" rtlCol="0"/>
          <a:lstStyle/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PHP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PHP解释器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Application sever program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</a:pPr>
            <a:endParaRPr lang="en-US" altLang="zh-CN" sz="43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457200">
              <a:lnSpc>
                <a:spcPct val="120000"/>
              </a:lnSpc>
            </a:pPr>
            <a:endParaRPr lang="en-US" altLang="zh-CN" sz="430" spc="15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3" name="文本框 152"/>
          <p:cNvSpPr txBox="1"/>
          <p:nvPr>
            <p:custDataLst>
              <p:tags r:id="rId19"/>
            </p:custDataLst>
          </p:nvPr>
        </p:nvSpPr>
        <p:spPr>
          <a:xfrm>
            <a:off x="3722370" y="2276475"/>
            <a:ext cx="1872615" cy="1080135"/>
          </a:xfrm>
          <a:prstGeom prst="rect">
            <a:avLst/>
          </a:prstGeom>
          <a:noFill/>
        </p:spPr>
        <p:txBody>
          <a:bodyPr wrap="square" rtlCol="0" anchor="b"/>
          <a:lstStyle/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APACHE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CHI modul</a:t>
            </a:r>
            <a:endParaRPr lang="en-US" altLang="zh-CN" sz="2000" spc="15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4" name="文本框 153"/>
          <p:cNvSpPr txBox="1"/>
          <p:nvPr>
            <p:custDataLst>
              <p:tags r:id="rId20"/>
            </p:custDataLst>
          </p:nvPr>
        </p:nvSpPr>
        <p:spPr>
          <a:xfrm>
            <a:off x="8891905" y="2276475"/>
            <a:ext cx="2832735" cy="1080770"/>
          </a:xfrm>
          <a:prstGeom prst="rect">
            <a:avLst/>
          </a:prstGeom>
          <a:noFill/>
        </p:spPr>
        <p:txBody>
          <a:bodyPr wrap="square" rtlCol="0" anchor="b"/>
          <a:lstStyle/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Mysql DB</a:t>
            </a:r>
            <a:endParaRPr lang="en-US" altLang="zh-CN" sz="20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数据库实例</a:t>
            </a:r>
            <a:endParaRPr lang="zh-CN" altLang="en-US" sz="20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数据库表</a:t>
            </a:r>
            <a:endParaRPr lang="zh-CN" altLang="en-US" sz="20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数据库授权</a:t>
            </a:r>
            <a:endParaRPr lang="zh-CN" altLang="en-US" sz="2000" spc="15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1"/>
            </p:custDataLst>
          </p:nvPr>
        </p:nvSpPr>
        <p:spPr>
          <a:xfrm>
            <a:off x="8891905" y="4003675"/>
            <a:ext cx="1233170" cy="360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PHP</a:t>
            </a:r>
            <a:endParaRPr lang="en-US" altLang="zh-CN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Mysqli</a:t>
            </a:r>
            <a:endParaRPr lang="en-US" altLang="zh-CN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/Mysql</a:t>
            </a:r>
            <a:endParaRPr lang="en-US" alt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ctr"/>
            <a:endParaRPr lang="en-US" alt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algn="ctr" defTabSz="457200">
              <a:lnSpc>
                <a:spcPct val="120000"/>
              </a:lnSpc>
            </a:pPr>
            <a:endParaRPr lang="en-US" altLang="zh-CN" sz="1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2"/>
            </p:custDataLst>
          </p:nvPr>
        </p:nvSpPr>
        <p:spPr>
          <a:xfrm>
            <a:off x="10300970" y="4007485"/>
            <a:ext cx="1233170" cy="360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Mysql DB</a:t>
            </a:r>
            <a:endParaRPr lang="en-US" altLang="zh-CN" sz="160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algn="ctr"/>
            <a:endParaRPr lang="en-US" altLang="zh-CN" sz="160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algn="ctr" defTabSz="457200">
              <a:lnSpc>
                <a:spcPct val="120000"/>
              </a:lnSpc>
            </a:pPr>
            <a:endParaRPr lang="en-US" altLang="zh-CN" sz="1600" b="1" spc="300" dirty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4439920" y="1310005"/>
            <a:ext cx="7128510" cy="3625215"/>
          </a:xfrm>
          <a:prstGeom prst="roundRect">
            <a:avLst/>
          </a:prstGeom>
          <a:solidFill>
            <a:srgbClr val="00C2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p>
            <a:pPr algn="ctr"/>
            <a:r>
              <a:rPr lang="zh-CN" altLang="en-US" sz="2400"/>
              <a:t>局域网</a:t>
            </a:r>
            <a:r>
              <a:rPr lang="en-US" altLang="zh-CN" sz="2400"/>
              <a:t> Intranet</a:t>
            </a:r>
            <a:endParaRPr lang="en-US" altLang="zh-CN" sz="240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2800" dirty="0" smtClean="0">
                <a:sym typeface="+mn-ea"/>
              </a:rPr>
              <a:t>数据库服务器和应用服务器分离，外加</a:t>
            </a:r>
            <a:r>
              <a:rPr lang="en-US" altLang="zh-CN" sz="2800" dirty="0" smtClean="0">
                <a:sym typeface="+mn-ea"/>
              </a:rPr>
              <a:t>COS</a:t>
            </a:r>
            <a:r>
              <a:rPr lang="zh-CN" altLang="en-US" sz="2800" dirty="0" smtClean="0">
                <a:sym typeface="+mn-ea"/>
              </a:rPr>
              <a:t>对象存储</a:t>
            </a:r>
            <a:endParaRPr lang="zh-CN" altLang="en-US" sz="2800" dirty="0" smtClean="0">
              <a:sym typeface="+mn-ea"/>
            </a:endParaRPr>
          </a:p>
        </p:txBody>
      </p:sp>
      <p:sp>
        <p:nvSpPr>
          <p:cNvPr id="21" name="副标题 20"/>
          <p:cNvSpPr>
            <a:spLocks noGrp="1"/>
          </p:cNvSpPr>
          <p:nvPr>
            <p:ph type="subTitle" idx="1"/>
          </p:nvPr>
        </p:nvSpPr>
        <p:spPr>
          <a:xfrm>
            <a:off x="479425" y="764223"/>
            <a:ext cx="9913620" cy="570865"/>
          </a:xfrm>
        </p:spPr>
        <p:txBody>
          <a:bodyPr wrap="square" anchor="ctr" anchorCtr="0"/>
          <a:p>
            <a:r>
              <a:rPr lang="en-US" altLang="zh-CN" dirty="0" smtClean="0">
                <a:sym typeface="+mn-ea"/>
              </a:rPr>
              <a:t>L</a:t>
            </a:r>
            <a:r>
              <a:rPr lang="zh-CN" altLang="en-US" kern="0" dirty="0">
                <a:latin typeface="微软雅黑" panose="020B0503020204020204" charset="-122"/>
                <a:cs typeface="Arial Unicode MS" panose="020B0604020202020204" pitchFamily="34" charset="-128"/>
                <a:sym typeface="+mn-ea"/>
              </a:rPr>
              <a:t>AM</a:t>
            </a:r>
            <a:r>
              <a:rPr lang="en-US" altLang="zh-CN" kern="0" dirty="0">
                <a:latin typeface="微软雅黑" panose="020B0503020204020204" charset="-122"/>
                <a:cs typeface="Arial Unicode MS" panose="020B0604020202020204" pitchFamily="34" charset="-128"/>
                <a:sym typeface="+mn-ea"/>
              </a:rPr>
              <a:t>P</a:t>
            </a:r>
            <a:r>
              <a:rPr lang="zh-CN" altLang="en-US" kern="0" dirty="0">
                <a:latin typeface="微软雅黑" panose="020B0503020204020204" charset="-122"/>
                <a:cs typeface="Arial Unicode MS" panose="020B0604020202020204" pitchFamily="34" charset="-128"/>
                <a:sym typeface="+mn-ea"/>
              </a:rPr>
              <a:t>架构防范</a:t>
            </a:r>
            <a:r>
              <a:rPr lang="zh-CN" altLang="en-US" kern="0" dirty="0">
                <a:latin typeface="微软雅黑" panose="020B0503020204020204" charset="-122"/>
                <a:cs typeface="Arial Unicode MS" panose="020B0604020202020204" pitchFamily="34" charset="-128"/>
                <a:sym typeface="+mn-ea"/>
              </a:rPr>
              <a:t>勒索病毒原理</a:t>
            </a:r>
            <a:endParaRPr lang="zh-CN" altLang="en-US" kern="0" dirty="0">
              <a:latin typeface="微软雅黑" panose="020B0503020204020204" charset="-122"/>
              <a:cs typeface="Arial Unicode MS" panose="020B0604020202020204" pitchFamily="34" charset="-128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27575" y="1900555"/>
            <a:ext cx="2307590" cy="28149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en-US" altLang="zh-CN" sz="2000">
                <a:latin typeface="Tahoma" panose="020B0604030504040204" charset="0"/>
                <a:cs typeface="Tahoma" panose="020B0604030504040204" charset="0"/>
              </a:rPr>
              <a:t>CRM</a:t>
            </a:r>
            <a:endParaRPr lang="en-US" altLang="zh-CN" sz="200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053330" y="2493010"/>
            <a:ext cx="1656080" cy="791845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800">
                <a:solidFill>
                  <a:srgbClr val="000000"/>
                </a:solidFill>
              </a:rPr>
              <a:t>CRM</a:t>
            </a:r>
            <a:r>
              <a:rPr lang="zh-CN" altLang="en-US" sz="1800">
                <a:solidFill>
                  <a:srgbClr val="000000"/>
                </a:solidFill>
              </a:rPr>
              <a:t>系统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053330" y="3573780"/>
            <a:ext cx="1656080" cy="791845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>
                <a:solidFill>
                  <a:srgbClr val="000000"/>
                </a:solidFill>
              </a:rPr>
              <a:t>用户文件数据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903970" y="1900555"/>
            <a:ext cx="2307590" cy="28149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en-US" altLang="zh-CN" sz="2000">
                <a:latin typeface="Tahoma" panose="020B0604030504040204" charset="0"/>
                <a:cs typeface="Tahoma" panose="020B0604030504040204" charset="0"/>
              </a:rPr>
              <a:t>MySQL</a:t>
            </a:r>
            <a:r>
              <a:rPr lang="zh-CN" altLang="en-US" sz="2000">
                <a:latin typeface="Tahoma" panose="020B0604030504040204" charset="0"/>
                <a:cs typeface="Tahoma" panose="020B0604030504040204" charset="0"/>
              </a:rPr>
              <a:t>云数据库</a:t>
            </a:r>
            <a:endParaRPr lang="zh-CN" altLang="en-US" sz="2000"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zh-CN" altLang="en-US" sz="2000">
                <a:latin typeface="Tahoma" panose="020B0604030504040204" charset="0"/>
                <a:cs typeface="Tahoma" panose="020B0604030504040204" charset="0"/>
              </a:rPr>
              <a:t>（</a:t>
            </a:r>
            <a:r>
              <a:rPr lang="zh-CN" altLang="en-US" sz="2000" b="1">
                <a:latin typeface="Tahoma" panose="020B0604030504040204" charset="0"/>
                <a:cs typeface="Tahoma" panose="020B0604030504040204" charset="0"/>
              </a:rPr>
              <a:t>内网</a:t>
            </a:r>
            <a:r>
              <a:rPr lang="en-US" altLang="zh-CN" sz="2000" b="1">
                <a:latin typeface="Tahoma" panose="020B0604030504040204" charset="0"/>
                <a:cs typeface="Tahoma" panose="020B0604030504040204" charset="0"/>
              </a:rPr>
              <a:t>IP</a:t>
            </a:r>
            <a:r>
              <a:rPr lang="zh-CN" altLang="en-US" sz="2000">
                <a:latin typeface="Tahoma" panose="020B0604030504040204" charset="0"/>
                <a:cs typeface="Tahoma" panose="020B0604030504040204" charset="0"/>
              </a:rPr>
              <a:t>）</a:t>
            </a:r>
            <a:endParaRPr lang="zh-CN" altLang="en-US" sz="200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229725" y="2912110"/>
            <a:ext cx="1656080" cy="791845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>
                <a:solidFill>
                  <a:srgbClr val="000000"/>
                </a:solidFill>
              </a:rPr>
              <a:t>数据库</a:t>
            </a:r>
            <a:endParaRPr lang="zh-CN" altLang="en-US" sz="1800">
              <a:solidFill>
                <a:srgbClr val="000000"/>
              </a:solidFill>
            </a:endParaRPr>
          </a:p>
        </p:txBody>
      </p:sp>
      <p:cxnSp>
        <p:nvCxnSpPr>
          <p:cNvPr id="11" name="直接箭头连接符 10"/>
          <p:cNvCxnSpPr>
            <a:stCxn id="6" idx="3"/>
            <a:endCxn id="10" idx="1"/>
          </p:cNvCxnSpPr>
          <p:nvPr/>
        </p:nvCxnSpPr>
        <p:spPr>
          <a:xfrm>
            <a:off x="7035165" y="3308350"/>
            <a:ext cx="219456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0" idx="2"/>
          </p:cNvCxnSpPr>
          <p:nvPr/>
        </p:nvCxnSpPr>
        <p:spPr>
          <a:xfrm flipH="1">
            <a:off x="10055860" y="3703955"/>
            <a:ext cx="1905" cy="30099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903335" y="4046855"/>
            <a:ext cx="2319655" cy="57912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algn="ctr"/>
            <a:r>
              <a:rPr lang="zh-CN" altLang="en-US" sz="200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免费</a:t>
            </a:r>
            <a:r>
              <a:rPr lang="en-US" altLang="zh-CN" sz="200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00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天热备</a:t>
            </a:r>
            <a:endParaRPr lang="zh-CN" altLang="en-US" sz="200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31990" y="4869180"/>
            <a:ext cx="2308225" cy="887095"/>
          </a:xfrm>
          <a:prstGeom prst="rect">
            <a:avLst/>
          </a:prstGeom>
          <a:noFill/>
        </p:spPr>
        <p:txBody>
          <a:bodyPr wrap="square" lIns="0" tIns="136524" rIns="0" bIns="136524" rtlCol="0" anchor="t" anchorCtr="0">
            <a:spAutoFit/>
          </a:bodyPr>
          <a:p>
            <a:pPr algn="ctr"/>
            <a:r>
              <a:rPr lang="zh-CN" altLang="en-US" sz="2000">
                <a:solidFill>
                  <a:srgbClr val="00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异地备份</a:t>
            </a:r>
            <a:endParaRPr lang="zh-CN" altLang="en-US" sz="200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（一周一次）</a:t>
            </a:r>
            <a:endParaRPr lang="zh-CN" altLang="en-US" sz="200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9" name="直接箭头连接符 18"/>
          <p:cNvCxnSpPr>
            <a:stCxn id="18" idx="3"/>
            <a:endCxn id="6" idx="1"/>
          </p:cNvCxnSpPr>
          <p:nvPr/>
        </p:nvCxnSpPr>
        <p:spPr>
          <a:xfrm>
            <a:off x="2773045" y="3308350"/>
            <a:ext cx="195453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357630" y="2772410"/>
            <a:ext cx="1558290" cy="1593215"/>
            <a:chOff x="2138" y="4366"/>
            <a:chExt cx="2454" cy="2509"/>
          </a:xfrm>
        </p:grpSpPr>
        <p:pic>
          <p:nvPicPr>
            <p:cNvPr id="18" name="图片 17" descr="warning-sign-g3836912d8_6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42" y="4366"/>
              <a:ext cx="2025" cy="168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138" y="5963"/>
              <a:ext cx="2455" cy="912"/>
            </a:xfrm>
            <a:prstGeom prst="rect">
              <a:avLst/>
            </a:prstGeom>
            <a:noFill/>
          </p:spPr>
          <p:txBody>
            <a:bodyPr wrap="square" lIns="269874" tIns="136524" rIns="269874" bIns="136524" rtlCol="0" anchor="t" anchorCtr="0">
              <a:spAutoFit/>
            </a:bodyPr>
            <a:p>
              <a:pPr algn="l"/>
              <a:r>
                <a:rPr lang="zh-CN" altLang="en-US" sz="2000">
                  <a:solidFill>
                    <a:srgbClr val="00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勒索病毒</a:t>
              </a:r>
              <a:endParaRPr lang="zh-CN" altLang="en-US" sz="200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903970" y="5300980"/>
            <a:ext cx="1656080" cy="791845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>
                <a:solidFill>
                  <a:srgbClr val="000000"/>
                </a:solidFill>
              </a:rPr>
              <a:t>本地</a:t>
            </a:r>
            <a:r>
              <a:rPr lang="zh-CN" altLang="en-US" sz="1800">
                <a:solidFill>
                  <a:srgbClr val="000000"/>
                </a:solidFill>
              </a:rPr>
              <a:t>服务器</a:t>
            </a:r>
            <a:endParaRPr lang="zh-CN" altLang="en-US" sz="1800">
              <a:solidFill>
                <a:srgbClr val="000000"/>
              </a:solidFill>
            </a:endParaRPr>
          </a:p>
        </p:txBody>
      </p:sp>
      <p:cxnSp>
        <p:nvCxnSpPr>
          <p:cNvPr id="24" name="肘形连接符 23"/>
          <p:cNvCxnSpPr>
            <a:stCxn id="8" idx="3"/>
            <a:endCxn id="23" idx="1"/>
          </p:cNvCxnSpPr>
          <p:nvPr/>
        </p:nvCxnSpPr>
        <p:spPr>
          <a:xfrm>
            <a:off x="6709410" y="3970020"/>
            <a:ext cx="2194560" cy="1727200"/>
          </a:xfrm>
          <a:prstGeom prst="bentConnector3">
            <a:avLst>
              <a:gd name="adj1" fmla="val 33506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乘号 25"/>
          <p:cNvSpPr/>
          <p:nvPr/>
        </p:nvSpPr>
        <p:spPr>
          <a:xfrm>
            <a:off x="7608570" y="2853055"/>
            <a:ext cx="935990" cy="935990"/>
          </a:xfrm>
          <a:prstGeom prst="mathMultiply">
            <a:avLst>
              <a:gd name="adj1" fmla="val 133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Oval 21"/>
          <p:cNvSpPr/>
          <p:nvPr/>
        </p:nvSpPr>
        <p:spPr>
          <a:xfrm>
            <a:off x="4267200" y="1229995"/>
            <a:ext cx="3161030" cy="4216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Oval 21"/>
          <p:cNvSpPr/>
          <p:nvPr/>
        </p:nvSpPr>
        <p:spPr>
          <a:xfrm>
            <a:off x="8477250" y="1200150"/>
            <a:ext cx="3161030" cy="4216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animBg="1"/>
      <p:bldP spid="2" grpId="0" bldLvl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2800" dirty="0" smtClean="0">
                <a:sym typeface="+mn-ea"/>
              </a:rPr>
              <a:t>腾讯云应用服务器架构</a:t>
            </a:r>
            <a:endParaRPr lang="zh-CN" altLang="en-US" sz="2800" dirty="0" smtClean="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0" y="1449070"/>
            <a:ext cx="10963910" cy="5377180"/>
          </a:xfrm>
          <a:prstGeom prst="rect">
            <a:avLst/>
          </a:prstGeom>
        </p:spPr>
      </p:pic>
      <p:sp>
        <p:nvSpPr>
          <p:cNvPr id="16" name="副标题 15"/>
          <p:cNvSpPr>
            <a:spLocks noGrp="1"/>
          </p:cNvSpPr>
          <p:nvPr>
            <p:ph type="subTitle" idx="1"/>
          </p:nvPr>
        </p:nvSpPr>
        <p:spPr>
          <a:xfrm>
            <a:off x="479425" y="764223"/>
            <a:ext cx="9913620" cy="570865"/>
          </a:xfrm>
        </p:spPr>
        <p:txBody>
          <a:bodyPr wrap="square" anchor="ctr" anchorCtr="0"/>
          <a:p>
            <a:r>
              <a:rPr dirty="0">
                <a:sym typeface="+mn-ea"/>
              </a:rPr>
              <a:t>https://cloud.tencent.com/document/product/236/7256</a:t>
            </a:r>
            <a:endParaRPr dirty="0">
              <a:sym typeface="+mn-ea"/>
            </a:endParaRPr>
          </a:p>
        </p:txBody>
      </p:sp>
      <p:sp>
        <p:nvSpPr>
          <p:cNvPr id="25" name="Oval 21"/>
          <p:cNvSpPr/>
          <p:nvPr/>
        </p:nvSpPr>
        <p:spPr>
          <a:xfrm>
            <a:off x="4014470" y="1880235"/>
            <a:ext cx="3198495" cy="459994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" name="Oval 21"/>
          <p:cNvSpPr/>
          <p:nvPr/>
        </p:nvSpPr>
        <p:spPr>
          <a:xfrm>
            <a:off x="7831455" y="1343660"/>
            <a:ext cx="3161030" cy="4216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2800" dirty="0">
                <a:sym typeface="+mn-ea"/>
              </a:rPr>
              <a:t>腾讯云限时秒杀促销活动</a:t>
            </a:r>
            <a:endParaRPr lang="zh-CN" altLang="en-US" sz="2800" dirty="0" smtClean="0"/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28588" y="954405"/>
            <a:ext cx="11934825" cy="537019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67385" y="1726371"/>
            <a:ext cx="2458720" cy="4765040"/>
          </a:xfrm>
          <a:prstGeom prst="rect">
            <a:avLst/>
          </a:prstGeom>
          <a:effectLst/>
        </p:spPr>
      </p:pic>
      <p:pic>
        <p:nvPicPr>
          <p:cNvPr id="25" name="Picture 2" descr="D:\desktop\6623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80" y="3478530"/>
            <a:ext cx="5603875" cy="2992120"/>
          </a:xfrm>
          <a:prstGeom prst="rect">
            <a:avLst/>
          </a:prstGeom>
          <a:noFill/>
          <a:effectLst/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8321675" y="1157605"/>
            <a:ext cx="3742055" cy="5415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8002"/>
              </a:buClr>
              <a:buSzPct val="80000"/>
              <a:buFont typeface="Wingdings" panose="05000000000000000000" charset="0"/>
              <a:buChar char="u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要先实名认证一下， 才能购买腾讯云的优惠套餐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8002"/>
              </a:buClr>
              <a:buSzPct val="80000"/>
              <a:buFont typeface="Wingdings" panose="05000000000000000000" charset="0"/>
              <a:buChar char="u"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8002"/>
              </a:buClr>
              <a:buSzPct val="80000"/>
              <a:buFont typeface="Wingdings" panose="05000000000000000000" charset="0"/>
              <a:buChar char="u"/>
            </a:pP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实名认证方法</a:t>
            </a:r>
            <a:r>
              <a:rPr lang="zh-CN" altLang="en-US" sz="2000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腾讯云登录后，进入右上角账号信息-&gt;修改认证-&gt;用个人或企业身份证认证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8002"/>
              </a:buClr>
              <a:buSzPct val="80000"/>
              <a:buFont typeface="Wingdings" panose="05000000000000000000" charset="0"/>
              <a:buChar char="u"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8002"/>
              </a:buClr>
              <a:buSzPct val="80000"/>
              <a:buFont typeface="Wingdings" panose="05000000000000000000" charset="0"/>
              <a:buChar char="u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硬盘建议额外购买100--200G， 金额大约为630--1260/3年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>
            <p:custDataLst>
              <p:tags r:id="rId7"/>
            </p:custDataLst>
          </p:nvPr>
        </p:nvCxnSpPr>
        <p:spPr bwMode="auto">
          <a:xfrm flipV="1">
            <a:off x="3126105" y="1863725"/>
            <a:ext cx="1529715" cy="19050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组合 26"/>
          <p:cNvGrpSpPr/>
          <p:nvPr/>
        </p:nvGrpSpPr>
        <p:grpSpPr>
          <a:xfrm>
            <a:off x="4718050" y="1398270"/>
            <a:ext cx="2437130" cy="1216660"/>
            <a:chOff x="1869137" y="3506399"/>
            <a:chExt cx="2633891" cy="639700"/>
          </a:xfrm>
          <a:effectLst/>
        </p:grpSpPr>
        <p:sp>
          <p:nvSpPr>
            <p:cNvPr id="28" name="矩形 27"/>
            <p:cNvSpPr/>
            <p:nvPr>
              <p:custDataLst>
                <p:tags r:id="rId8"/>
              </p:custDataLst>
            </p:nvPr>
          </p:nvSpPr>
          <p:spPr>
            <a:xfrm>
              <a:off x="1869137" y="3506399"/>
              <a:ext cx="2633891" cy="639700"/>
            </a:xfrm>
            <a:prstGeom prst="rect">
              <a:avLst/>
            </a:prstGeom>
            <a:solidFill>
              <a:srgbClr val="2A66C5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文本框 28"/>
            <p:cNvSpPr txBox="1"/>
            <p:nvPr>
              <p:custDataLst>
                <p:tags r:id="rId9"/>
              </p:custDataLst>
            </p:nvPr>
          </p:nvSpPr>
          <p:spPr>
            <a:xfrm>
              <a:off x="2119589" y="3609747"/>
              <a:ext cx="2133201" cy="432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p>
              <a:pPr indent="0">
                <a:spcBef>
                  <a:spcPct val="20000"/>
                </a:spcBef>
                <a:buClr>
                  <a:srgbClr val="E1B40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zh-CN" altLang="en-US" sz="2000" b="1">
                  <a:sym typeface="微软雅黑" panose="020B0503020204020204" charset="-122"/>
                </a:rPr>
                <a:t>4核8G，5M带宽， </a:t>
              </a:r>
              <a:r>
                <a:rPr lang="en-US" altLang="zh-CN" sz="2000" b="1">
                  <a:sym typeface="微软雅黑" panose="020B0503020204020204" charset="-122"/>
                </a:rPr>
                <a:t>1279</a:t>
              </a:r>
              <a:r>
                <a:rPr lang="zh-CN" altLang="en-US" sz="2000" b="1">
                  <a:sym typeface="微软雅黑" panose="020B0503020204020204" charset="-122"/>
                </a:rPr>
                <a:t>元/</a:t>
              </a:r>
              <a:r>
                <a:rPr lang="en-US" altLang="zh-CN" sz="2000" b="1">
                  <a:sym typeface="微软雅黑" panose="020B0503020204020204" charset="-122"/>
                </a:rPr>
                <a:t>1</a:t>
              </a:r>
              <a:r>
                <a:rPr lang="zh-CN" altLang="en-US" sz="2000" b="1">
                  <a:sym typeface="微软雅黑" panose="020B0503020204020204" charset="-122"/>
                </a:rPr>
                <a:t>年</a:t>
              </a:r>
              <a:endParaRPr lang="en-US" altLang="zh-CN" sz="20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9150" y="2222500"/>
            <a:ext cx="2143760" cy="351282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219450" y="3667760"/>
            <a:ext cx="4306570" cy="2494280"/>
          </a:xfrm>
          <a:prstGeom prst="rect">
            <a:avLst/>
          </a:prstGeom>
        </p:spPr>
      </p:pic>
      <p:sp>
        <p:nvSpPr>
          <p:cNvPr id="32" name="Oval 21"/>
          <p:cNvSpPr/>
          <p:nvPr/>
        </p:nvSpPr>
        <p:spPr>
          <a:xfrm>
            <a:off x="4681855" y="1143000"/>
            <a:ext cx="2531110" cy="162750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3" name="Oval 21"/>
          <p:cNvSpPr/>
          <p:nvPr/>
        </p:nvSpPr>
        <p:spPr>
          <a:xfrm>
            <a:off x="8174355" y="4843145"/>
            <a:ext cx="3637280" cy="173037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0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2800" dirty="0">
                <a:sym typeface="+mn-ea"/>
              </a:rPr>
              <a:t>邀请链接购买，额外获得20%返点（无业绩考核要求）</a:t>
            </a:r>
            <a:endParaRPr lang="zh-CN" altLang="en-US" sz="2800" dirty="0" smtClean="0"/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28588" y="954405"/>
            <a:ext cx="11934825" cy="537019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7635875" y="2529205"/>
            <a:ext cx="3782695" cy="3689350"/>
          </a:xfrm>
          <a:prstGeom prst="rect">
            <a:avLst/>
          </a:prstGeom>
          <a:solidFill>
            <a:srgbClr val="FF8402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5190" y="2988310"/>
            <a:ext cx="6326505" cy="3219450"/>
          </a:xfrm>
          <a:prstGeom prst="rect">
            <a:avLst/>
          </a:prstGeom>
          <a:effectLst/>
        </p:spPr>
      </p:pic>
      <p:sp>
        <p:nvSpPr>
          <p:cNvPr id="16" name="Freeform 19"/>
          <p:cNvSpPr/>
          <p:nvPr>
            <p:custDataLst>
              <p:tags r:id="rId5"/>
            </p:custDataLst>
          </p:nvPr>
        </p:nvSpPr>
        <p:spPr bwMode="auto">
          <a:xfrm flipH="1">
            <a:off x="2565400" y="1240790"/>
            <a:ext cx="4892040" cy="550545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2995295" y="1285875"/>
            <a:ext cx="4113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hlinkClick r:id="rId7" action="ppaction://hlinkfile"/>
              </a:rPr>
              <a:t>邀请链接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</a:rPr>
              <a:t>71mis.com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下方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7896225" y="2988310"/>
            <a:ext cx="32619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使用邀请链接购买，即可额外获得腾讯云每单金额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*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20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%返点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（包括第二年续费和新购，无业绩考核要求）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285750" y="1938655"/>
            <a:ext cx="11552555" cy="591185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70000" lnSpcReduction="20000"/>
          </a:bodyPr>
          <a:lstStyle>
            <a:lvl1pPr algn="ctr"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algn="l"/>
            <a:r>
              <a:rPr lang="en-US" altLang="zh-CN" sz="3425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https://partner.cloud.tencent.com/invitation/1000036196295e05da7243a8f</a:t>
            </a:r>
            <a:endParaRPr lang="en-US" altLang="zh-CN" sz="3425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14830" y="2589530"/>
            <a:ext cx="6321425" cy="676910"/>
            <a:chOff x="2215" y="2082"/>
            <a:chExt cx="9955" cy="1066"/>
          </a:xfrm>
        </p:grpSpPr>
        <p:pic>
          <p:nvPicPr>
            <p:cNvPr id="13" name="图片 12" descr="PPT目录底图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2082"/>
              <a:ext cx="9955" cy="1066"/>
            </a:xfrm>
            <a:prstGeom prst="rect">
              <a:avLst/>
            </a:prstGeom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401" y="2219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第二章  </a:t>
              </a:r>
              <a:r>
                <a:rPr lang="en-US" altLang="zh-CN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360 </a:t>
              </a: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反勒索服务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00225" y="1166655"/>
            <a:ext cx="6321425" cy="676910"/>
            <a:chOff x="2215" y="3514"/>
            <a:chExt cx="9955" cy="1066"/>
          </a:xfrm>
        </p:grpSpPr>
        <p:pic>
          <p:nvPicPr>
            <p:cNvPr id="3" name="图片 2" descr="PPT目录底图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第一章  如何防范勒索病毒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00225" y="3903505"/>
            <a:ext cx="6321425" cy="676910"/>
            <a:chOff x="2215" y="3514"/>
            <a:chExt cx="9955" cy="1066"/>
          </a:xfrm>
        </p:grpSpPr>
        <p:pic>
          <p:nvPicPr>
            <p:cNvPr id="5" name="图片 4" descr="PPT目录底图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第三章  数据库远程自动备份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75460" y="5228750"/>
            <a:ext cx="6321425" cy="676910"/>
            <a:chOff x="2215" y="3514"/>
            <a:chExt cx="9955" cy="1066"/>
          </a:xfrm>
        </p:grpSpPr>
        <p:pic>
          <p:nvPicPr>
            <p:cNvPr id="8" name="图片 7" descr="PPT目录底图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第四章 其他安全防范措施</a:t>
              </a:r>
              <a:endParaRPr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5935345" y="1268730"/>
            <a:ext cx="5029835" cy="4651375"/>
          </a:xfrm>
        </p:spPr>
        <p:txBody>
          <a:bodyPr wrap="square"/>
          <a:lstStyle/>
          <a:p>
            <a:pPr marL="342900" indent="-342900">
              <a:lnSpc>
                <a:spcPct val="150000"/>
              </a:lnSpc>
              <a:buClr>
                <a:srgbClr val="FF8B10"/>
              </a:buClr>
              <a:buSzPct val="90000"/>
              <a:buFont typeface="Wingdings" panose="05000000000000000000" charset="0"/>
              <a:buChar char="n"/>
            </a:pPr>
            <a:r>
              <a:rPr lang="zh-CN" altLang="en-US" dirty="0" smtClean="0">
                <a:sym typeface="+mn-ea"/>
              </a:rPr>
              <a:t>基本上世界上主流的安全公司都已经知道了勒索病毒，并且大部分安全公司都有比较好的措施对抗勒索病毒。</a:t>
            </a:r>
            <a:endParaRPr lang="zh-CN" altLang="en-US" dirty="0" smtClean="0">
              <a:sym typeface="+mn-ea"/>
            </a:endParaRPr>
          </a:p>
          <a:p>
            <a:pPr marL="342900" indent="-342900">
              <a:lnSpc>
                <a:spcPct val="150000"/>
              </a:lnSpc>
              <a:buClr>
                <a:srgbClr val="FF8B10"/>
              </a:buClr>
              <a:buSzPct val="90000"/>
              <a:buFont typeface="Wingdings" panose="05000000000000000000" charset="0"/>
              <a:buChar char="n"/>
            </a:pPr>
            <a:r>
              <a:rPr lang="zh-CN" altLang="en-US" dirty="0" smtClean="0">
                <a:sym typeface="+mn-ea"/>
              </a:rPr>
              <a:t>卡巴斯基，趋势，Mc</a:t>
            </a:r>
            <a:r>
              <a:rPr lang="en-US" altLang="zh-CN" dirty="0" smtClean="0">
                <a:sym typeface="+mn-ea"/>
              </a:rPr>
              <a:t>A</a:t>
            </a:r>
            <a:r>
              <a:rPr lang="zh-CN" altLang="en-US" dirty="0" smtClean="0">
                <a:sym typeface="+mn-ea"/>
              </a:rPr>
              <a:t>fee，360，腾讯管家，阿里聚安全都会在他们的首页兜售他们的防御方案。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利用安全软件</a:t>
            </a:r>
            <a:r>
              <a:rPr lang="zh-CN" altLang="en-US" dirty="0" smtClean="0">
                <a:sym typeface="+mn-ea"/>
              </a:rPr>
              <a:t>防病毒</a:t>
            </a:r>
            <a:endParaRPr lang="zh-CN" altLang="en-US" dirty="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4040" y="1054100"/>
            <a:ext cx="1396335" cy="12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15" y="1054100"/>
            <a:ext cx="1561446" cy="12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305" y="3035935"/>
            <a:ext cx="2054860" cy="997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820" y="2853690"/>
            <a:ext cx="1329231" cy="129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080" y="4582160"/>
            <a:ext cx="1319853" cy="129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615" y="4582160"/>
            <a:ext cx="1356561" cy="1296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01800" y="2350135"/>
            <a:ext cx="1736725" cy="57912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zh-CN" altLang="en-US" sz="2000" b="1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卡巴斯基</a:t>
            </a:r>
            <a:endParaRPr lang="zh-CN" altLang="en-US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47820" y="2277745"/>
            <a:ext cx="1329055" cy="57912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zh-CN" altLang="en-US" sz="2000" b="1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趋势</a:t>
            </a:r>
            <a:endParaRPr lang="zh-CN" altLang="en-US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1800" y="3862070"/>
            <a:ext cx="1931670" cy="57912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en-US" altLang="zh-CN" sz="2000" b="1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McAfee</a:t>
            </a:r>
            <a:endParaRPr lang="en-US" altLang="zh-CN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65270" y="4033520"/>
            <a:ext cx="1268730" cy="57912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en-US" altLang="zh-CN" sz="2000" b="1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360</a:t>
            </a:r>
            <a:endParaRPr lang="en-US" altLang="zh-CN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01800" y="5806440"/>
            <a:ext cx="1875155" cy="57912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zh-CN" altLang="en-US" sz="2000" b="1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腾讯管家</a:t>
            </a:r>
            <a:endParaRPr lang="zh-CN" altLang="en-US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76955" y="5832475"/>
            <a:ext cx="2063115" cy="57912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zh-CN" altLang="en-US" sz="2000" b="1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阿里聚安全</a:t>
            </a:r>
            <a:endParaRPr lang="zh-CN" altLang="en-US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43660" y="908685"/>
            <a:ext cx="4392295" cy="5688330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" grpId="1"/>
      <p:bldP spid="13" grpId="1"/>
      <p:bldP spid="14" grpId="1"/>
      <p:bldP spid="1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360</a:t>
            </a:r>
            <a:r>
              <a:rPr lang="zh-CN" altLang="en-US" dirty="0" smtClean="0"/>
              <a:t>反勒索服务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5186" t="6767" r="22221" b="5624"/>
          <a:stretch>
            <a:fillRect/>
          </a:stretch>
        </p:blipFill>
        <p:spPr>
          <a:xfrm>
            <a:off x="623469" y="1628968"/>
            <a:ext cx="6768564" cy="44893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7752080" y="2348865"/>
            <a:ext cx="3714115" cy="1748790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</a:ln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zh-CN" altLang="en-US" sz="24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目前个人电脑</a:t>
            </a:r>
            <a:r>
              <a:rPr lang="en-US" altLang="zh-CN" sz="24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360安全卫士</a:t>
            </a:r>
            <a:r>
              <a:rPr lang="en-US" altLang="zh-CN" sz="24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4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11版本，已经针对勒索病毒进行赔付赎金来解决问题。</a:t>
            </a:r>
            <a:endParaRPr lang="zh-CN" altLang="en-US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800225" y="3917950"/>
            <a:ext cx="6482715" cy="676910"/>
            <a:chOff x="2215" y="2082"/>
            <a:chExt cx="10209" cy="1066"/>
          </a:xfrm>
        </p:grpSpPr>
        <p:pic>
          <p:nvPicPr>
            <p:cNvPr id="16" name="图片 15" descr="PPT目录底图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2082"/>
              <a:ext cx="9955" cy="1066"/>
            </a:xfrm>
            <a:prstGeom prst="rect">
              <a:avLst/>
            </a:prstGeom>
          </p:spPr>
        </p:pic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401" y="2219"/>
              <a:ext cx="9023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第三章  </a:t>
              </a:r>
              <a:r>
                <a:rPr lang="zh-CN" altLang="en-US" sz="266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-122"/>
                  <a:sym typeface="方正正纤黑简体" charset="-122"/>
                </a:rPr>
                <a:t>数据库远程自动备份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00225" y="1166655"/>
            <a:ext cx="6321425" cy="676910"/>
            <a:chOff x="2215" y="3514"/>
            <a:chExt cx="9955" cy="1066"/>
          </a:xfrm>
        </p:grpSpPr>
        <p:pic>
          <p:nvPicPr>
            <p:cNvPr id="3" name="图片 2" descr="PPT目录底图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第一章  如何防范勒索病毒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00225" y="2535080"/>
            <a:ext cx="6321425" cy="676910"/>
            <a:chOff x="2215" y="3514"/>
            <a:chExt cx="9955" cy="1066"/>
          </a:xfrm>
        </p:grpSpPr>
        <p:pic>
          <p:nvPicPr>
            <p:cNvPr id="5" name="图片 4" descr="PPT目录底图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第二章  </a:t>
              </a:r>
              <a:r>
                <a:rPr lang="en-US" altLang="zh-CN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360 </a:t>
              </a: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反勒索服务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75460" y="5085240"/>
            <a:ext cx="6321425" cy="676910"/>
            <a:chOff x="2215" y="3514"/>
            <a:chExt cx="9955" cy="1066"/>
          </a:xfrm>
        </p:grpSpPr>
        <p:pic>
          <p:nvPicPr>
            <p:cNvPr id="8" name="图片 7" descr="PPT目录底图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第四章 其他安全防范措施</a:t>
              </a:r>
              <a:endParaRPr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800225" y="1259840"/>
            <a:ext cx="6321425" cy="676910"/>
            <a:chOff x="2215" y="2082"/>
            <a:chExt cx="9955" cy="1066"/>
          </a:xfrm>
        </p:grpSpPr>
        <p:pic>
          <p:nvPicPr>
            <p:cNvPr id="10" name="图片 9" descr="PPT目录底图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2082"/>
              <a:ext cx="9955" cy="1066"/>
            </a:xfrm>
            <a:prstGeom prst="rect">
              <a:avLst/>
            </a:prstGeom>
          </p:spPr>
        </p:pic>
        <p:sp>
          <p:nvSpPr>
            <p:cNvPr id="112" name="Text Box 11"/>
            <p:cNvSpPr txBox="1">
              <a:spLocks noChangeArrowheads="1"/>
            </p:cNvSpPr>
            <p:nvPr/>
          </p:nvSpPr>
          <p:spPr bwMode="auto">
            <a:xfrm>
              <a:off x="3401" y="2219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第一章  如何防范勒索病毒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14830" y="2574450"/>
            <a:ext cx="6321425" cy="676910"/>
            <a:chOff x="2215" y="3514"/>
            <a:chExt cx="9955" cy="1066"/>
          </a:xfrm>
        </p:grpSpPr>
        <p:pic>
          <p:nvPicPr>
            <p:cNvPr id="3" name="图片 2" descr="PPT目录底图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第二章  </a:t>
              </a:r>
              <a:r>
                <a:rPr lang="en-US" altLang="zh-CN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360 </a:t>
              </a: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反勒索服务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00225" y="3975260"/>
            <a:ext cx="6321425" cy="676910"/>
            <a:chOff x="2215" y="3514"/>
            <a:chExt cx="9955" cy="1066"/>
          </a:xfrm>
        </p:grpSpPr>
        <p:pic>
          <p:nvPicPr>
            <p:cNvPr id="5" name="图片 4" descr="PPT目录底图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第三章  </a:t>
              </a:r>
              <a:r>
                <a:rPr lang="zh-CN" altLang="en-US" sz="266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-122"/>
                  <a:sym typeface="方正正纤黑简体" charset="-122"/>
                </a:rPr>
                <a:t>数据库远程自动备份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75460" y="5228750"/>
            <a:ext cx="6321425" cy="676910"/>
            <a:chOff x="2215" y="3514"/>
            <a:chExt cx="9955" cy="1066"/>
          </a:xfrm>
        </p:grpSpPr>
        <p:pic>
          <p:nvPicPr>
            <p:cNvPr id="8" name="图片 7" descr="PPT目录底图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第四章 其他安全防范措施</a:t>
              </a:r>
              <a:endParaRPr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39470" y="2425383"/>
            <a:ext cx="9913620" cy="835660"/>
          </a:xfrm>
        </p:spPr>
        <p:txBody>
          <a:bodyPr wrap="square" anchor="ctr" anchorCtr="0"/>
          <a:lstStyle/>
          <a:p>
            <a:pPr algn="ctr">
              <a:lnSpc>
                <a:spcPct val="110000"/>
              </a:lnSpc>
            </a:pPr>
            <a:r>
              <a:rPr lang="zh-CN" altLang="en-US" sz="4400" dirty="0" smtClean="0">
                <a:sym typeface="+mn-ea"/>
              </a:rPr>
              <a:t>防范勒索病毒的核心之一就是备份</a:t>
            </a:r>
            <a:endParaRPr lang="zh-CN" altLang="en-US" sz="4400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灵当</a:t>
            </a:r>
            <a:r>
              <a:rPr lang="en-US" altLang="zh-CN" dirty="0" smtClean="0"/>
              <a:t>CRM</a:t>
            </a:r>
            <a:r>
              <a:rPr lang="zh-CN" altLang="en-US" dirty="0" smtClean="0"/>
              <a:t>数据库远程备份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79425" y="727075"/>
            <a:ext cx="9913620" cy="645160"/>
          </a:xfrm>
        </p:spPr>
        <p:txBody>
          <a:bodyPr wrap="square"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灵当</a:t>
            </a:r>
            <a:r>
              <a:rPr lang="en-US" altLang="zh-CN" dirty="0" smtClean="0">
                <a:sym typeface="+mn-ea"/>
              </a:rPr>
              <a:t>CRM</a:t>
            </a:r>
            <a:r>
              <a:rPr lang="zh-CN" altLang="en-US" dirty="0" smtClean="0">
                <a:sym typeface="+mn-ea"/>
              </a:rPr>
              <a:t>数据库远程自动备份方法：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灵当</a:t>
            </a:r>
            <a:r>
              <a:rPr lang="en-US" altLang="zh-CN" dirty="0" smtClean="0"/>
              <a:t>CRM</a:t>
            </a:r>
            <a:r>
              <a:rPr lang="zh-CN" altLang="en-US" dirty="0" smtClean="0"/>
              <a:t>数据库远程备份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380365" y="1988820"/>
            <a:ext cx="11431270" cy="1010285"/>
          </a:xfrm>
          <a:prstGeom prst="rect">
            <a:avLst/>
          </a:prstGeom>
          <a:noFill/>
        </p:spPr>
        <p:txBody>
          <a:bodyPr wrap="none" lIns="269874" tIns="136524" rIns="269874" bIns="136524" rtlCol="0" anchor="t" anchorCtr="0">
            <a:spAutoFit/>
          </a:bodyPr>
          <a:p>
            <a:r>
              <a:rPr lang="zh-CN" altLang="en-US"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en-US" altLang="zh-CN"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首先到以下地址下载自动备份工具文件crmdb_autobackup.zip：</a:t>
            </a:r>
            <a:endParaRPr lang="zh-CN" altLang="en-US"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1"/>
              </a:rPr>
              <a:t>http://71mis.cn/downlist/tools/crmdb_autobackup.zip</a:t>
            </a:r>
            <a:endParaRPr lang="zh-CN" altLang="en-US" sz="2400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  <a:hlinkClick r:id="rId1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2"/>
          <a:srcRect r="64766" b="6584"/>
          <a:stretch>
            <a:fillRect/>
          </a:stretch>
        </p:blipFill>
        <p:spPr>
          <a:xfrm>
            <a:off x="1127760" y="3500755"/>
            <a:ext cx="9671050" cy="1125855"/>
          </a:xfrm>
          <a:prstGeom prst="rect">
            <a:avLst/>
          </a:prstGeom>
          <a:noFill/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79425" y="727075"/>
            <a:ext cx="9913620" cy="645160"/>
          </a:xfrm>
        </p:spPr>
        <p:txBody>
          <a:bodyPr wrap="square"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灵当</a:t>
            </a:r>
            <a:r>
              <a:rPr lang="en-US" altLang="zh-CN" dirty="0" smtClean="0">
                <a:sym typeface="+mn-ea"/>
              </a:rPr>
              <a:t>CRM</a:t>
            </a:r>
            <a:r>
              <a:rPr lang="zh-CN" altLang="en-US" dirty="0" smtClean="0">
                <a:sym typeface="+mn-ea"/>
              </a:rPr>
              <a:t>数据库远程自动备份方法：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灵当</a:t>
            </a:r>
            <a:r>
              <a:rPr lang="en-US" altLang="zh-CN" dirty="0" smtClean="0"/>
              <a:t>CRM</a:t>
            </a:r>
            <a:r>
              <a:rPr lang="zh-CN" altLang="en-US" dirty="0" smtClean="0"/>
              <a:t>数据库远程备份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6527800" y="980440"/>
            <a:ext cx="5294630" cy="501142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r>
              <a:rPr lang="en-US" altLang="zh-CN"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en-US" altLang="zh-CN"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下载完成后，解压后放到备份服务器上。例如：放在D盘</a:t>
            </a:r>
            <a:endParaRPr lang="zh-CN" altLang="en-US"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1)bin文件夹（mysql数据库工具程序）：</a:t>
            </a:r>
            <a:endParaRPr lang="zh-CN" altLang="en-US" sz="20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mysql.exe 用于连接数据库</a:t>
            </a:r>
            <a:endParaRPr lang="zh-CN" altLang="en-US" sz="20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mysql_config_editor.exe 可以把指定的连接和密码生成加密文件，通过该文件可以使用mysql直接登录，避免明文密码出现在脚本中</a:t>
            </a:r>
            <a:endParaRPr lang="zh-CN" altLang="en-US" sz="20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mysqldump.exe 用于导出数据库，生成数据库备份脚本</a:t>
            </a:r>
            <a:endParaRPr lang="zh-CN" altLang="en-US" sz="20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/>
            <a:r>
              <a:rPr lang="zh-CN" altLang="en-US" sz="20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2)文件crmdb_backup.bat ：自动备份脚本</a:t>
            </a:r>
            <a:endParaRPr lang="zh-CN" altLang="en-US" sz="20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1"/>
          <a:srcRect r="32446"/>
          <a:stretch>
            <a:fillRect/>
          </a:stretch>
        </p:blipFill>
        <p:spPr>
          <a:xfrm>
            <a:off x="479425" y="1775460"/>
            <a:ext cx="5863590" cy="3307715"/>
          </a:xfrm>
          <a:prstGeom prst="rect">
            <a:avLst/>
          </a:prstGeom>
          <a:noFill/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79425" y="727075"/>
            <a:ext cx="9913620" cy="645160"/>
          </a:xfrm>
        </p:spPr>
        <p:txBody>
          <a:bodyPr wrap="square"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灵当</a:t>
            </a:r>
            <a:r>
              <a:rPr lang="en-US" altLang="zh-CN" dirty="0" smtClean="0">
                <a:sym typeface="+mn-ea"/>
              </a:rPr>
              <a:t>CRM</a:t>
            </a:r>
            <a:r>
              <a:rPr lang="zh-CN" altLang="en-US" dirty="0" smtClean="0">
                <a:sym typeface="+mn-ea"/>
              </a:rPr>
              <a:t>数据库远程自动备份方法：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灵当</a:t>
            </a:r>
            <a:r>
              <a:rPr lang="en-US" altLang="zh-CN" dirty="0" smtClean="0"/>
              <a:t>CRM</a:t>
            </a:r>
            <a:r>
              <a:rPr lang="zh-CN" altLang="en-US" dirty="0" smtClean="0"/>
              <a:t>数据库远程备份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553720" y="1485265"/>
            <a:ext cx="11035665" cy="476504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r>
              <a:rPr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3.首先，为CRM数据库添加远程访问用户。</a:t>
            </a:r>
            <a:endParaRPr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可以利用Navicat for mysql工具连接数据库之后运行下面的脚本添加远程访问用户：</a:t>
            </a:r>
            <a:endParaRPr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use mysql;</a:t>
            </a:r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GRANT ALL PRIVILEGES ON *.* TO '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crmbackup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'@'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%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'IDENTIFIED BY '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123456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' WITH GRANT OPTION;</a:t>
            </a:r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flush privileges;</a:t>
            </a:r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crmbackup</a:t>
            </a:r>
            <a:r>
              <a:rPr sz="2400" spc="300">
                <a:solidFill>
                  <a:srgbClr val="FF8B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表示远程访问数据的登录用户名</a:t>
            </a:r>
            <a:endParaRPr sz="2400" spc="300">
              <a:solidFill>
                <a:srgbClr val="FF8B1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% </a:t>
            </a: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表示允许所有的远程访问，为安全起见也可以单独设置成备份服务器的IP地址/域名</a:t>
            </a:r>
            <a:endParaRPr sz="2400" spc="300">
              <a:solidFill>
                <a:srgbClr val="FF8B1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123456</a:t>
            </a:r>
            <a:r>
              <a:rPr sz="2400" spc="300">
                <a:solidFill>
                  <a:srgbClr val="FF8B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表示远程登录的密码</a:t>
            </a:r>
            <a:endParaRPr sz="2400" spc="300">
              <a:solidFill>
                <a:srgbClr val="FF8B1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/>
            <a:r>
              <a:rPr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说明：以上</a:t>
            </a:r>
            <a:r>
              <a:rPr lang="zh-CN"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红色部分</a:t>
            </a:r>
            <a:r>
              <a:rPr sz="2400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信息请根据需要进行修改</a:t>
            </a:r>
            <a:endParaRPr sz="2400" spc="3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79425" y="727075"/>
            <a:ext cx="9913620" cy="645160"/>
          </a:xfrm>
        </p:spPr>
        <p:txBody>
          <a:bodyPr wrap="square"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灵当</a:t>
            </a:r>
            <a:r>
              <a:rPr lang="en-US" altLang="zh-CN" dirty="0" smtClean="0">
                <a:sym typeface="+mn-ea"/>
              </a:rPr>
              <a:t>CRM</a:t>
            </a:r>
            <a:r>
              <a:rPr lang="zh-CN" altLang="en-US" dirty="0" smtClean="0">
                <a:sym typeface="+mn-ea"/>
              </a:rPr>
              <a:t>数据库远程自动备份方法：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灵当</a:t>
            </a:r>
            <a:r>
              <a:rPr lang="en-US" altLang="zh-CN" dirty="0" smtClean="0"/>
              <a:t>CRM</a:t>
            </a:r>
            <a:r>
              <a:rPr lang="zh-CN" altLang="en-US" dirty="0" smtClean="0"/>
              <a:t>数据库远程备份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553720" y="1485265"/>
            <a:ext cx="11035665" cy="488823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r>
              <a:rPr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4.在备份服务器上利用mysql_config_editor.exe配置数据库连接用户：</a:t>
            </a:r>
            <a:endParaRPr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D:\crmdb_autobackup\bin\mysql_config_editor.exe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set --login-path=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crmdbbackup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-P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3306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-h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192.168.3.42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-u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crmbackup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–p</a:t>
            </a:r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sz="2400" b="1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D:\crmdb_autobackup\bin\mysql_config_editor.exe</a:t>
            </a:r>
            <a:r>
              <a:rPr sz="24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为备份工具所在的路径，请替换成自己的备份路径。</a:t>
            </a:r>
            <a:endParaRPr sz="24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sz="2400" b="1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crmdbbackup</a:t>
            </a: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为定义的登录用户名，可根据需要修改。</a:t>
            </a:r>
            <a:endParaRPr sz="24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sz="2400" b="1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3306</a:t>
            </a:r>
            <a:r>
              <a:rPr sz="24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是CRM数据库的端口，请替换成自己的数据库端口。</a:t>
            </a:r>
            <a:endParaRPr sz="24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sz="2400" b="1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192.168.3.42</a:t>
            </a:r>
            <a:r>
              <a:rPr sz="24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是CRM数据库的IP，请替换成自己的数据库IP。</a:t>
            </a:r>
            <a:endParaRPr sz="24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sz="2400" b="1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crmbackup</a:t>
            </a:r>
            <a:r>
              <a:rPr sz="24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是上一步中添加的远程连接数据库使用的用户名</a:t>
            </a:r>
            <a:endParaRPr sz="24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在备份服务器上打开cmd，运行上面的脚本后回车，然后根据提示输入密码即可</a:t>
            </a:r>
            <a:endParaRPr sz="2400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79425" y="727075"/>
            <a:ext cx="9913620" cy="645160"/>
          </a:xfrm>
        </p:spPr>
        <p:txBody>
          <a:bodyPr wrap="square"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灵当</a:t>
            </a:r>
            <a:r>
              <a:rPr lang="en-US" altLang="zh-CN" dirty="0" smtClean="0">
                <a:sym typeface="+mn-ea"/>
              </a:rPr>
              <a:t>CRM</a:t>
            </a:r>
            <a:r>
              <a:rPr lang="zh-CN" altLang="en-US" dirty="0" smtClean="0">
                <a:sym typeface="+mn-ea"/>
              </a:rPr>
              <a:t>数据库远程自动备份方法：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灵当</a:t>
            </a:r>
            <a:r>
              <a:rPr lang="en-US" altLang="zh-CN" dirty="0" smtClean="0"/>
              <a:t>CRM</a:t>
            </a:r>
            <a:r>
              <a:rPr lang="zh-CN" altLang="en-US" dirty="0" smtClean="0"/>
              <a:t>数据库远程备份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553720" y="1485265"/>
            <a:ext cx="11035665" cy="640715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r>
              <a:rPr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5.修改自动备份脚本crmdb_backup.bat中的参数，如下图所示</a:t>
            </a:r>
            <a:r>
              <a:rPr lang="zh-CN"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0570" y="2125980"/>
            <a:ext cx="8151495" cy="2562225"/>
          </a:xfrm>
          <a:prstGeom prst="rect">
            <a:avLst/>
          </a:prstGeom>
          <a:noFill/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553720" y="4652645"/>
            <a:ext cx="11035665" cy="2179955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marL="800100" lvl="1" indent="-342900" algn="l">
              <a:buFont typeface="Wingdings" panose="05000000000000000000" charset="0"/>
              <a:buChar char="Ø"/>
            </a:pPr>
            <a:r>
              <a:rPr lang="zh-CN" altLang="en-US" sz="2400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DBNAME=ldcrm，其中ldcrm是需要备份的数据库实体名称</a:t>
            </a:r>
            <a:endParaRPr lang="zh-CN" altLang="en-US" sz="2400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 algn="l">
              <a:buFont typeface="Wingdings" panose="05000000000000000000" charset="0"/>
            </a:pPr>
            <a:endParaRPr lang="zh-CN" altLang="en-US" sz="2400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800100" lvl="1" indent="-342900" algn="l">
              <a:buFont typeface="Wingdings" panose="05000000000000000000" charset="0"/>
              <a:buChar char="Ø"/>
            </a:pPr>
            <a:r>
              <a:rPr lang="zh-CN" altLang="en-US" sz="2400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--login-path=crmdbbackup，其中crmdbbackup是上一步骤中描述的使用mysql_config_editor.exe定义的登录用户名</a:t>
            </a:r>
            <a:r>
              <a:rPr lang="zh-CN" altLang="en-US" sz="2800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79425" y="727075"/>
            <a:ext cx="9913620" cy="645160"/>
          </a:xfrm>
        </p:spPr>
        <p:txBody>
          <a:bodyPr wrap="square"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灵当</a:t>
            </a:r>
            <a:r>
              <a:rPr lang="en-US" altLang="zh-CN" dirty="0" smtClean="0">
                <a:sym typeface="+mn-ea"/>
              </a:rPr>
              <a:t>CRM</a:t>
            </a:r>
            <a:r>
              <a:rPr lang="zh-CN" altLang="en-US" dirty="0" smtClean="0">
                <a:sym typeface="+mn-ea"/>
              </a:rPr>
              <a:t>数据库远程自动备份方法：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灵当</a:t>
            </a:r>
            <a:r>
              <a:rPr lang="en-US" altLang="zh-CN" dirty="0" smtClean="0"/>
              <a:t>CRM</a:t>
            </a:r>
            <a:r>
              <a:rPr lang="zh-CN" altLang="en-US" dirty="0" smtClean="0"/>
              <a:t>数据库远程备份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553720" y="1485265"/>
            <a:ext cx="11035665" cy="4580255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r>
              <a:rPr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 双击运行crmdb_backup.bat文件，如果配置正确的话，会在当前目录下生成数据库备份文件。</a:t>
            </a:r>
            <a:endParaRPr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7.在备份服务器上添加WINDOWS计划任务，调用crmdb_backup.bat文件实现定时备份。可以手动添加计划任务，也可以在cmd中运行下面的脚本：</a:t>
            </a:r>
            <a:endParaRPr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schtasks/create /tn 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crmdb_backup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/tr</a:t>
            </a:r>
            <a:r>
              <a:rPr lang="en-US"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D:\crmdb_autobackup\crmdb_backup.bat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/sc DAILY /st 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17:00:00</a:t>
            </a:r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crmdb_backup 是任务名称</a:t>
            </a:r>
            <a:endParaRPr sz="2400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D:\crmdb_autobackup\crmdb_backup.bat是自动备份脚本所在路径</a:t>
            </a:r>
            <a:endParaRPr sz="2400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sz="2400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17:00:00 是每天备份的时间</a:t>
            </a:r>
            <a:endParaRPr sz="2400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79425" y="727075"/>
            <a:ext cx="9913620" cy="645160"/>
          </a:xfrm>
        </p:spPr>
        <p:txBody>
          <a:bodyPr wrap="square"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灵当</a:t>
            </a:r>
            <a:r>
              <a:rPr lang="en-US" altLang="zh-CN" dirty="0" smtClean="0">
                <a:sym typeface="+mn-ea"/>
              </a:rPr>
              <a:t>CRM</a:t>
            </a:r>
            <a:r>
              <a:rPr lang="zh-CN" altLang="en-US" dirty="0" smtClean="0">
                <a:sym typeface="+mn-ea"/>
              </a:rPr>
              <a:t>数据库远程自动备份方法：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灵当</a:t>
            </a:r>
            <a:r>
              <a:rPr lang="en-US" altLang="zh-CN" dirty="0" smtClean="0"/>
              <a:t>CRM</a:t>
            </a:r>
            <a:r>
              <a:rPr lang="zh-CN" altLang="en-US" dirty="0" smtClean="0"/>
              <a:t>数据库远程备份</a:t>
            </a:r>
            <a:endParaRPr lang="zh-CN" altLang="en-US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6188710" y="1341120"/>
            <a:ext cx="5567045" cy="5380990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r>
              <a:rPr sz="2400" b="1" spc="300">
                <a:solidFill>
                  <a:srgbClr val="1771E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 使用 dump 方式导出的脚本，需要用source 命令恢复。</a:t>
            </a:r>
            <a:endParaRPr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2400" b="1" spc="300">
              <a:solidFill>
                <a:srgbClr val="1771E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0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即打开cmd，依次运行下面的命令：</a:t>
            </a:r>
            <a:endParaRPr sz="20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D:\xampp\mysql\bin\mysql.exe --login-path=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crmdbbackup</a:t>
            </a:r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use crm_20190308;</a:t>
            </a:r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source</a:t>
            </a:r>
            <a:r>
              <a:rPr lang="en-US"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D:\crmdb_autobackup\ldcrm_20190308.sql;</a:t>
            </a:r>
            <a:endParaRPr sz="2000" spc="300">
              <a:solidFill>
                <a:srgbClr val="0070C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342900" indent="-342900"/>
            <a:endParaRPr sz="2000" b="1" spc="3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/>
            <a:r>
              <a:rPr sz="2000" b="1" spc="3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连接数据库可以直接使用端口、IP、用户名、密码去连接，命令如下：</a:t>
            </a:r>
            <a:endParaRPr sz="2000" b="1" spc="300">
              <a:solidFill>
                <a:srgbClr val="FF8B1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D:\xampp\mysql\bin\mysql.exe -P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3306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-h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192.168.3.42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-u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crmbackup</a:t>
            </a:r>
            <a:r>
              <a:rPr sz="2000" spc="300">
                <a:solidFill>
                  <a:srgbClr val="0070C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-p</a:t>
            </a:r>
            <a:r>
              <a:rPr sz="2000" spc="300">
                <a:solidFill>
                  <a:srgbClr val="FF0000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123456</a:t>
            </a:r>
            <a:endParaRPr sz="2000" spc="300">
              <a:solidFill>
                <a:srgbClr val="FF0000"/>
              </a:solidFill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623253" y="1844993"/>
            <a:ext cx="5305425" cy="3971925"/>
          </a:xfrm>
          <a:prstGeom prst="rect">
            <a:avLst/>
          </a:prstGeom>
          <a:noFill/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00225" y="1166655"/>
            <a:ext cx="6321425" cy="676910"/>
            <a:chOff x="2215" y="3514"/>
            <a:chExt cx="9955" cy="1066"/>
          </a:xfrm>
        </p:grpSpPr>
        <p:pic>
          <p:nvPicPr>
            <p:cNvPr id="3" name="图片 2" descr="PPT目录底图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第一章  如何防范勒索病毒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00225" y="2535080"/>
            <a:ext cx="6321425" cy="676910"/>
            <a:chOff x="2215" y="3514"/>
            <a:chExt cx="9955" cy="1066"/>
          </a:xfrm>
        </p:grpSpPr>
        <p:pic>
          <p:nvPicPr>
            <p:cNvPr id="5" name="图片 4" descr="PPT目录底图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第二章  </a:t>
              </a:r>
              <a:r>
                <a:rPr lang="en-US" altLang="zh-CN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360 </a:t>
              </a: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反勒索服务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47215" y="5299710"/>
            <a:ext cx="6482715" cy="676910"/>
            <a:chOff x="2215" y="2082"/>
            <a:chExt cx="10209" cy="1066"/>
          </a:xfrm>
        </p:grpSpPr>
        <p:pic>
          <p:nvPicPr>
            <p:cNvPr id="8" name="图片 7" descr="PPT目录底图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5" y="2082"/>
              <a:ext cx="9955" cy="1066"/>
            </a:xfrm>
            <a:prstGeom prst="rect">
              <a:avLst/>
            </a:prstGeom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401" y="2219"/>
              <a:ext cx="9023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第四章</a:t>
              </a:r>
              <a:r>
                <a:rPr lang="en-US" altLang="zh-CN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 </a:t>
              </a: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其他安全</a:t>
              </a:r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防范措施</a:t>
              </a:r>
              <a:endParaRPr lang="zh-CN" alt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00225" y="3921285"/>
            <a:ext cx="6321425" cy="676910"/>
            <a:chOff x="2215" y="3514"/>
            <a:chExt cx="9955" cy="1066"/>
          </a:xfrm>
        </p:grpSpPr>
        <p:pic>
          <p:nvPicPr>
            <p:cNvPr id="11" name="图片 10" descr="PPT目录底图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15" y="3514"/>
              <a:ext cx="9955" cy="1066"/>
            </a:xfrm>
            <a:prstGeom prst="rect">
              <a:avLst/>
            </a:prstGeom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401" y="3675"/>
              <a:ext cx="8134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ysClr val="window" lastClr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DBE6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sz="26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方正正纤黑简体" charset="0"/>
                  <a:sym typeface="方正正纤黑简体" charset="0"/>
                </a:rPr>
                <a:t>第三章  数据库远程自动备份</a:t>
              </a:r>
              <a:endParaRPr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正纤黑简体" charset="0"/>
                <a:sym typeface="方正正纤黑简体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圆角矩形 24"/>
          <p:cNvSpPr/>
          <p:nvPr>
            <p:custDataLst>
              <p:tags r:id="rId1"/>
            </p:custDataLst>
          </p:nvPr>
        </p:nvSpPr>
        <p:spPr>
          <a:xfrm>
            <a:off x="483870" y="2403475"/>
            <a:ext cx="6842760" cy="4218940"/>
          </a:xfrm>
          <a:prstGeom prst="roundRect">
            <a:avLst>
              <a:gd name="adj" fmla="val 9479"/>
            </a:avLst>
          </a:prstGeom>
          <a:solidFill>
            <a:schemeClr val="bg1"/>
          </a:solidFill>
          <a:ln>
            <a:noFill/>
          </a:ln>
          <a:effectLst>
            <a:outerShdw blurRad="482600" dist="114300" dir="13500000" algn="b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标题 29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设置”登陆控制“</a:t>
            </a:r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839470" y="691515"/>
            <a:ext cx="10446385" cy="15855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-28575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1771EB"/>
              </a:buClr>
              <a:buSzTx/>
              <a:buFont typeface="Wingdings" panose="05000000000000000000" charset="0"/>
              <a:buChar char="Ø"/>
              <a:defRPr/>
            </a:pP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登陆控制，是一种对系统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771E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安全性和稳定性的保障方式</a:t>
            </a: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，具体的内容有</a:t>
            </a:r>
            <a:r>
              <a:rPr lang="zh-CN" sz="18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防暴力破解，密码加密管理，登录设备安全提示，</a:t>
            </a:r>
            <a:r>
              <a:rPr lang="zh-CN" sz="18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验证码登录，登录过期配置</a:t>
            </a: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771E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密码不能有明显的输入规律、避免使用弱口令作为初始密码</a:t>
            </a: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，</a:t>
            </a: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确保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771E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个性化需求下的安全管理</a:t>
            </a: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。</a:t>
            </a:r>
            <a:endParaRPr kumimoji="0" 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1810" y="2492375"/>
            <a:ext cx="6814820" cy="3928110"/>
          </a:xfrm>
          <a:prstGeom prst="roundRect">
            <a:avLst>
              <a:gd name="adj" fmla="val 4334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114300" dist="38100" dir="2700000" algn="tl" rotWithShape="0">
              <a:srgbClr val="1771EB">
                <a:alpha val="40000"/>
              </a:srgbClr>
            </a:outerShdw>
          </a:effectLst>
        </p:spPr>
      </p:pic>
      <p:pic>
        <p:nvPicPr>
          <p:cNvPr id="22" name="图形 203" descr="箭头逆时针弯曲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140000" flipH="1" flipV="1">
            <a:off x="5560695" y="2961005"/>
            <a:ext cx="1070610" cy="994410"/>
          </a:xfrm>
          <a:prstGeom prst="rect">
            <a:avLst/>
          </a:prstGeom>
          <a:effectLst>
            <a:outerShdw blurRad="165100" dist="127000" algn="l" rotWithShape="0">
              <a:srgbClr val="FF6600">
                <a:alpha val="40000"/>
              </a:srgbClr>
            </a:outerShdw>
          </a:effectLst>
        </p:spPr>
      </p:pic>
      <p:sp>
        <p:nvSpPr>
          <p:cNvPr id="13" name="圆角矩形 8"/>
          <p:cNvSpPr/>
          <p:nvPr>
            <p:custDataLst>
              <p:tags r:id="rId8"/>
            </p:custDataLst>
          </p:nvPr>
        </p:nvSpPr>
        <p:spPr>
          <a:xfrm>
            <a:off x="6285865" y="2904490"/>
            <a:ext cx="483870" cy="367665"/>
          </a:xfrm>
          <a:prstGeom prst="roundRect">
            <a:avLst>
              <a:gd name="adj" fmla="val 9823"/>
            </a:avLst>
          </a:prstGeom>
          <a:noFill/>
          <a:ln w="19050" cap="flat" cmpd="sng" algn="ctr">
            <a:solidFill>
              <a:srgbClr val="FD6702"/>
            </a:solidFill>
            <a:prstDash val="sysDash"/>
          </a:ln>
          <a:effectLst>
            <a:outerShdw blurRad="50800" dist="38100" algn="l" rotWithShape="0">
              <a:srgbClr val="C06A24">
                <a:alpha val="43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圆角矩形 8"/>
          <p:cNvSpPr/>
          <p:nvPr>
            <p:custDataLst>
              <p:tags r:id="rId9"/>
            </p:custDataLst>
          </p:nvPr>
        </p:nvSpPr>
        <p:spPr>
          <a:xfrm>
            <a:off x="1776095" y="3352165"/>
            <a:ext cx="4439285" cy="2285365"/>
          </a:xfrm>
          <a:prstGeom prst="roundRect">
            <a:avLst>
              <a:gd name="adj" fmla="val 6529"/>
            </a:avLst>
          </a:prstGeom>
          <a:noFill/>
          <a:ln w="19050" cap="flat" cmpd="sng" algn="ctr">
            <a:solidFill>
              <a:srgbClr val="FD6702"/>
            </a:solidFill>
            <a:prstDash val="sysDash"/>
          </a:ln>
          <a:effectLst>
            <a:outerShdw blurRad="50800" dist="38100" algn="l" rotWithShape="0">
              <a:srgbClr val="C06A24">
                <a:alpha val="43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 bwMode="auto">
          <a:xfrm>
            <a:off x="2207895" y="2353310"/>
            <a:ext cx="2277745" cy="391160"/>
          </a:xfrm>
          <a:prstGeom prst="roundRect">
            <a:avLst>
              <a:gd name="adj" fmla="val 50000"/>
            </a:avLst>
          </a:prstGeom>
          <a:gradFill>
            <a:gsLst>
              <a:gs pos="42000">
                <a:srgbClr val="FE9B20">
                  <a:alpha val="100000"/>
                </a:srgbClr>
              </a:gs>
              <a:gs pos="9000">
                <a:srgbClr val="FD6702"/>
              </a:gs>
              <a:gs pos="100000">
                <a:srgbClr val="FFCE3D"/>
              </a:gs>
            </a:gsLst>
            <a:lin ang="2700000" scaled="0"/>
          </a:gra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5B9BD5">
                <a:alpha val="20000"/>
              </a:srgbClr>
            </a:outerShd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3765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成员管理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登陆控制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 bwMode="auto">
          <a:xfrm>
            <a:off x="552450" y="5516245"/>
            <a:ext cx="6470650" cy="470535"/>
          </a:xfrm>
          <a:prstGeom prst="roundRect">
            <a:avLst>
              <a:gd name="adj" fmla="val 50000"/>
            </a:avLst>
          </a:prstGeom>
          <a:gradFill>
            <a:gsLst>
              <a:gs pos="42000">
                <a:srgbClr val="FE9B20">
                  <a:alpha val="100000"/>
                </a:srgbClr>
              </a:gs>
              <a:gs pos="9000">
                <a:srgbClr val="FD6702"/>
              </a:gs>
              <a:gs pos="100000">
                <a:srgbClr val="FFCE3D"/>
              </a:gs>
            </a:gsLst>
            <a:lin ang="2700000" scaled="0"/>
          </a:gra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5B9BD5">
                <a:alpha val="20000"/>
              </a:srgbClr>
            </a:outerShd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3765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密码严格管理+登录验证码设置+自定义系统限制登录条件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92035" y="2348230"/>
            <a:ext cx="5017770" cy="4026535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algn="l"/>
            <a:r>
              <a:rPr lang="zh-CN" altLang="en-US" sz="1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密码严格管理的规则：</a:t>
            </a:r>
            <a:endParaRPr lang="zh-CN" altLang="en-US" sz="1600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1.普通用户每隔90天需要重置密码，管理员用户每隔30天需要重置密码；</a:t>
            </a:r>
            <a:endParaRPr lang="zh-CN" altLang="en-US" sz="1600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2.普通用户密码至少需要8位，管理员至少需要15位；</a:t>
            </a:r>
            <a:endParaRPr lang="zh-CN" altLang="en-US" sz="1600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3.密码不能包含用户账户或者用户名信息；</a:t>
            </a:r>
            <a:endParaRPr lang="zh-CN" altLang="en-US" sz="1600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4.密码至少需要符合以下4项要求：</a:t>
            </a:r>
            <a:endParaRPr lang="zh-CN" altLang="en-US" sz="1600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包含大写英文字母(A-Z)</a:t>
            </a:r>
            <a:endParaRPr lang="zh-CN" altLang="en-US" sz="1400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包含小写英文字母(a-z)</a:t>
            </a:r>
            <a:endParaRPr lang="zh-CN" altLang="en-US" sz="1400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包含数字(0-9)</a:t>
            </a:r>
            <a:endParaRPr lang="zh-CN" altLang="en-US" sz="1400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包含特殊字符(!@#$...)</a:t>
            </a:r>
            <a:endParaRPr lang="zh-CN" altLang="en-US" sz="1400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6816090" y="1581150"/>
            <a:ext cx="4859020" cy="4199890"/>
          </a:xfrm>
        </p:spPr>
        <p:txBody>
          <a:bodyPr wrap="square"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</a:t>
            </a:r>
            <a:r>
              <a:rPr lang="en-US" altLang="zh-CN" sz="2200" dirty="0" smtClean="0"/>
              <a:t>  </a:t>
            </a:r>
            <a:r>
              <a:rPr lang="zh-CN" altLang="en-US" sz="2200" dirty="0" smtClean="0">
                <a:solidFill>
                  <a:srgbClr val="FF6600"/>
                </a:solidFill>
              </a:rPr>
              <a:t>勒索病毒</a:t>
            </a:r>
            <a:r>
              <a:rPr lang="zh-CN" altLang="en-US" sz="2200" dirty="0" smtClean="0"/>
              <a:t>，是一种新型电脑病毒，主要以邮件、程序木马、网页挂马的形式进行传播。该病毒性质恶劣、危害极大，一旦感染将给用户带来无法估量的损失。这种病毒利用各种加密算法对文件进行加密，被感染者一般无法解密，必须拿到解密的私钥才有可能破解。</a:t>
            </a:r>
            <a:endParaRPr lang="zh-CN" altLang="en-US" sz="2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什么是勒索病毒？</a:t>
            </a:r>
            <a:endParaRPr lang="zh-CN" altLang="en-US" dirty="0"/>
          </a:p>
        </p:txBody>
      </p:sp>
      <p:pic>
        <p:nvPicPr>
          <p:cNvPr id="100" name="图片 99"/>
          <p:cNvPicPr/>
          <p:nvPr/>
        </p:nvPicPr>
        <p:blipFill>
          <a:blip r:embed="rId1"/>
          <a:srcRect l="6131" t="7406" r="6560" b="6989"/>
          <a:stretch>
            <a:fillRect/>
          </a:stretch>
        </p:blipFill>
        <p:spPr>
          <a:xfrm>
            <a:off x="335280" y="1124585"/>
            <a:ext cx="6249670" cy="5113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tretch>
            <a:fillRect/>
          </a:stretch>
        </p:blipFill>
        <p:spPr>
          <a:xfrm>
            <a:off x="142240" y="908685"/>
            <a:ext cx="3680460" cy="1897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tl" rotWithShape="0">
              <a:srgbClr val="428BEF">
                <a:alpha val="40000"/>
              </a:srgbClr>
            </a:outerShdw>
          </a:effectLst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设置“登录策略”</a:t>
            </a:r>
            <a:endParaRPr lang="zh-CN" altLang="en-US"/>
          </a:p>
        </p:txBody>
      </p:sp>
      <p:sp>
        <p:nvSpPr>
          <p:cNvPr id="10" name="圆角矩形 15"/>
          <p:cNvSpPr/>
          <p:nvPr>
            <p:custDataLst>
              <p:tags r:id="rId2"/>
            </p:custDataLst>
          </p:nvPr>
        </p:nvSpPr>
        <p:spPr>
          <a:xfrm flipV="1">
            <a:off x="1847215" y="1772920"/>
            <a:ext cx="1379855" cy="419100"/>
          </a:xfrm>
          <a:prstGeom prst="roundRect">
            <a:avLst>
              <a:gd name="adj" fmla="val 8501"/>
            </a:avLst>
          </a:prstGeom>
          <a:noFill/>
          <a:ln w="34925">
            <a:solidFill>
              <a:srgbClr val="FD6702"/>
            </a:solidFill>
            <a:prstDash val="sys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r="14035"/>
          <a:stretch>
            <a:fillRect/>
          </a:stretch>
        </p:blipFill>
        <p:spPr>
          <a:xfrm>
            <a:off x="4052272" y="912792"/>
            <a:ext cx="7708362" cy="3837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tl" rotWithShape="0">
              <a:srgbClr val="428BEF">
                <a:alpha val="40000"/>
              </a:srgbClr>
            </a:outerShdw>
          </a:effectLst>
        </p:spPr>
      </p:pic>
      <p:sp>
        <p:nvSpPr>
          <p:cNvPr id="14" name="圆角矩形 15"/>
          <p:cNvSpPr/>
          <p:nvPr>
            <p:custDataLst>
              <p:tags r:id="rId5"/>
            </p:custDataLst>
          </p:nvPr>
        </p:nvSpPr>
        <p:spPr>
          <a:xfrm flipV="1">
            <a:off x="5272106" y="3116242"/>
            <a:ext cx="2079625" cy="1118235"/>
          </a:xfrm>
          <a:prstGeom prst="roundRect">
            <a:avLst>
              <a:gd name="adj" fmla="val 8501"/>
            </a:avLst>
          </a:prstGeom>
          <a:noFill/>
          <a:ln w="19050">
            <a:solidFill>
              <a:srgbClr val="FD6702"/>
            </a:solidFill>
            <a:prstDash val="sys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27087" y="4939038"/>
            <a:ext cx="3984091" cy="1952588"/>
            <a:chOff x="10235" y="2325"/>
            <a:chExt cx="7753" cy="3264"/>
          </a:xfrm>
        </p:grpSpPr>
        <p:sp>
          <p:nvSpPr>
            <p:cNvPr id="26" name="圆角矩形 26"/>
            <p:cNvSpPr/>
            <p:nvPr>
              <p:custDataLst>
                <p:tags r:id="rId6"/>
              </p:custDataLst>
            </p:nvPr>
          </p:nvSpPr>
          <p:spPr>
            <a:xfrm>
              <a:off x="10389" y="2506"/>
              <a:ext cx="7599" cy="2499"/>
            </a:xfrm>
            <a:prstGeom prst="roundRect">
              <a:avLst>
                <a:gd name="adj" fmla="val 9479"/>
              </a:avLst>
            </a:prstGeom>
            <a:solidFill>
              <a:srgbClr val="EFF8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1EB"/>
                </a:buClr>
                <a:buSzPct val="150000"/>
                <a:buFont typeface="Arial" panose="020B0604020202020204" pitchFamily="34" charset="0"/>
                <a:buChar char="•"/>
                <a:defRPr/>
              </a:pPr>
              <a:r>
                <a:rPr lang="en-US" altLang="zh-CN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WEB</a:t>
              </a:r>
              <a:r>
                <a:rPr lang="zh-CN" altLang="en-US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端：限制只允许网页登录</a:t>
              </a:r>
              <a:endParaRPr lang="zh-CN" altLang="en-US" sz="1600" spc="18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1EB"/>
                </a:buClr>
                <a:buSzPct val="150000"/>
                <a:buFont typeface="Arial" panose="020B0604020202020204" pitchFamily="34" charset="0"/>
                <a:buChar char="•"/>
                <a:defRPr/>
              </a:pPr>
              <a:r>
                <a:rPr lang="zh-CN" altLang="en-US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移动端：限制只允许移动端登录</a:t>
              </a:r>
              <a:endParaRPr lang="zh-CN" altLang="en-US" sz="1600" spc="18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1EB"/>
                </a:buClr>
                <a:buSzPct val="150000"/>
                <a:buFont typeface="Arial" panose="020B0604020202020204" pitchFamily="34" charset="0"/>
                <a:buChar char="•"/>
                <a:defRPr/>
              </a:pPr>
              <a:r>
                <a:rPr lang="zh-CN" altLang="en-US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地理位置：限制固定地址登录</a:t>
              </a:r>
              <a:endParaRPr lang="zh-CN" altLang="en-US" sz="1600" spc="18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1EB"/>
                </a:buClr>
                <a:buSzPct val="150000"/>
                <a:buFont typeface="Arial" panose="020B0604020202020204" pitchFamily="34" charset="0"/>
                <a:buChar char="•"/>
                <a:defRPr/>
              </a:pPr>
              <a:r>
                <a:rPr lang="en-US" altLang="zh-CN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IP</a:t>
              </a:r>
              <a:r>
                <a:rPr lang="zh-CN" altLang="en-US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地址：限制只允许内网登录</a:t>
              </a:r>
              <a:endParaRPr lang="zh-CN" altLang="en-US" sz="1600" spc="18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0235" y="2325"/>
              <a:ext cx="665" cy="423"/>
              <a:chOff x="12536" y="2373"/>
              <a:chExt cx="737" cy="572"/>
            </a:xfrm>
          </p:grpSpPr>
          <p:sp>
            <p:nvSpPr>
              <p:cNvPr id="28" name="椭圆 27"/>
              <p:cNvSpPr/>
              <p:nvPr>
                <p:custDataLst>
                  <p:tags r:id="rId7"/>
                </p:custDataLst>
              </p:nvPr>
            </p:nvSpPr>
            <p:spPr>
              <a:xfrm>
                <a:off x="12536" y="2378"/>
                <a:ext cx="410" cy="498"/>
              </a:xfrm>
              <a:prstGeom prst="ellipse">
                <a:avLst/>
              </a:prstGeom>
              <a:solidFill>
                <a:srgbClr val="1472EB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9" name="椭圆 28"/>
              <p:cNvSpPr/>
              <p:nvPr>
                <p:custDataLst>
                  <p:tags r:id="rId8"/>
                </p:custDataLst>
              </p:nvPr>
            </p:nvSpPr>
            <p:spPr>
              <a:xfrm>
                <a:off x="12760" y="2373"/>
                <a:ext cx="513" cy="572"/>
              </a:xfrm>
              <a:prstGeom prst="ellipse">
                <a:avLst/>
              </a:prstGeom>
              <a:solidFill>
                <a:srgbClr val="1472EB"/>
              </a:solidFill>
              <a:ln>
                <a:noFill/>
              </a:ln>
              <a:effectLst>
                <a:outerShdw blurRad="50800" dist="12700" dir="5400000" algn="ctr" rotWithShape="0">
                  <a:schemeClr val="tx1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30" name="矩形 29"/>
            <p:cNvSpPr/>
            <p:nvPr>
              <p:custDataLst>
                <p:tags r:id="rId9"/>
              </p:custDataLst>
            </p:nvPr>
          </p:nvSpPr>
          <p:spPr>
            <a:xfrm>
              <a:off x="10437" y="2601"/>
              <a:ext cx="3869" cy="2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136525" tIns="136525" rIns="136525" bIns="136525" numCol="1" spcCol="0" rtlCol="0" fromWordArt="0" anchor="ctr" anchorCtr="1" forceAA="0" compatLnSpc="1">
              <a:noAutofit/>
            </a:bodyPr>
            <a:lstStyle/>
            <a:p>
              <a:pPr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1EB"/>
                </a:buClr>
                <a:buSzPct val="150000"/>
                <a:buFont typeface="Arial" panose="020B0604020202020204" pitchFamily="34" charset="0"/>
                <a:buNone/>
                <a:defRPr/>
              </a:pPr>
              <a:endParaRPr lang="zh-CN" altLang="en-US" sz="1600" spc="18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 bwMode="auto">
          <a:xfrm>
            <a:off x="7719415" y="3504375"/>
            <a:ext cx="3465195" cy="341967"/>
          </a:xfrm>
          <a:prstGeom prst="roundRect">
            <a:avLst>
              <a:gd name="adj" fmla="val 50000"/>
            </a:avLst>
          </a:prstGeom>
          <a:gradFill>
            <a:gsLst>
              <a:gs pos="40000">
                <a:srgbClr val="FD6702"/>
              </a:gs>
              <a:gs pos="100000">
                <a:srgbClr val="FFCE3D"/>
              </a:gs>
            </a:gsLst>
            <a:lin ang="2700000" scaled="0"/>
          </a:gra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5B9BD5">
                <a:alpha val="20000"/>
              </a:srgbClr>
            </a:outerShd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3765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提供多种登录策略，保障用户信息安全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tretch>
            <a:fillRect/>
          </a:stretch>
        </p:blipFill>
        <p:spPr>
          <a:xfrm>
            <a:off x="1144216" y="3007274"/>
            <a:ext cx="2164080" cy="1417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tl" rotWithShape="0">
              <a:srgbClr val="428BEF">
                <a:alpha val="40000"/>
              </a:srgbClr>
            </a:outerShdw>
          </a:effectLst>
        </p:spPr>
      </p:pic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 bwMode="auto">
          <a:xfrm>
            <a:off x="1156282" y="4504604"/>
            <a:ext cx="2075180" cy="266065"/>
          </a:xfrm>
          <a:prstGeom prst="roundRect">
            <a:avLst>
              <a:gd name="adj" fmla="val 50000"/>
            </a:avLst>
          </a:prstGeom>
          <a:gradFill>
            <a:gsLst>
              <a:gs pos="40000">
                <a:srgbClr val="FD6702"/>
              </a:gs>
              <a:gs pos="100000">
                <a:srgbClr val="FFCE3D"/>
              </a:gs>
            </a:gsLst>
            <a:lin ang="2700000" scaled="0"/>
          </a:gradFill>
          <a:ln w="57150" cap="rnd" cmpd="sng" algn="ctr">
            <a:noFill/>
            <a:prstDash val="solid"/>
            <a:round/>
          </a:ln>
          <a:effectLst>
            <a:outerShdw blurRad="76200" dist="50800" dir="5400000" algn="ctr" rotWithShape="0">
              <a:srgbClr val="5B9BD5">
                <a:alpha val="20000"/>
              </a:srgbClr>
            </a:outerShdw>
          </a:effectLst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3765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IP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地址输入格式参考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63275" y="4843454"/>
            <a:ext cx="4939365" cy="1963356"/>
            <a:chOff x="10228" y="2307"/>
            <a:chExt cx="8400" cy="3282"/>
          </a:xfrm>
        </p:grpSpPr>
        <p:sp>
          <p:nvSpPr>
            <p:cNvPr id="18" name="圆角矩形 26"/>
            <p:cNvSpPr/>
            <p:nvPr>
              <p:custDataLst>
                <p:tags r:id="rId14"/>
              </p:custDataLst>
            </p:nvPr>
          </p:nvSpPr>
          <p:spPr>
            <a:xfrm>
              <a:off x="10437" y="2506"/>
              <a:ext cx="8191" cy="2733"/>
            </a:xfrm>
            <a:prstGeom prst="roundRect">
              <a:avLst>
                <a:gd name="adj" fmla="val 9479"/>
              </a:avLst>
            </a:prstGeom>
            <a:solidFill>
              <a:srgbClr val="EFF8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>
                <a:lnSpc>
                  <a:spcPct val="140000"/>
                </a:lnSpc>
                <a:buClr>
                  <a:srgbClr val="1771EB"/>
                </a:buClr>
                <a:buSzPct val="150000"/>
                <a:defRPr/>
              </a:pPr>
              <a:r>
                <a:rPr lang="zh-CN" altLang="en-US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为了保障用户</a:t>
              </a:r>
              <a:r>
                <a:rPr lang="zh-CN" altLang="en-US" sz="1600" b="1" spc="180" dirty="0">
                  <a:ln w="3175">
                    <a:noFill/>
                    <a:prstDash val="dash"/>
                  </a:ln>
                  <a:solidFill>
                    <a:srgbClr val="1771EB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信息安全</a:t>
              </a:r>
              <a:r>
                <a:rPr lang="zh-CN" altLang="en-US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，增加了四种登录策略，比如可以让仓储人员只使用移动端、</a:t>
              </a:r>
              <a:r>
                <a:rPr lang="en-US" altLang="zh-CN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IT</a:t>
              </a:r>
              <a:r>
                <a:rPr lang="zh-CN" altLang="en-US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部门</a:t>
              </a:r>
              <a:r>
                <a:rPr lang="zh-CN" altLang="en-US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员工员工限制其只能内网登陆、非公司所在城市不允许登录</a:t>
              </a:r>
              <a:r>
                <a:rPr lang="zh-CN" altLang="en-US" sz="1600" spc="180" dirty="0">
                  <a:ln w="3175">
                    <a:noFill/>
                    <a:prstDash val="dash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等。</a:t>
              </a:r>
              <a:endParaRPr lang="zh-CN" altLang="en-US" sz="1600" spc="18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0228" y="2307"/>
              <a:ext cx="679" cy="428"/>
              <a:chOff x="12536" y="2346"/>
              <a:chExt cx="753" cy="578"/>
            </a:xfrm>
          </p:grpSpPr>
          <p:sp>
            <p:nvSpPr>
              <p:cNvPr id="21" name="椭圆 20"/>
              <p:cNvSpPr/>
              <p:nvPr>
                <p:custDataLst>
                  <p:tags r:id="rId15"/>
                </p:custDataLst>
              </p:nvPr>
            </p:nvSpPr>
            <p:spPr>
              <a:xfrm>
                <a:off x="12536" y="2378"/>
                <a:ext cx="410" cy="498"/>
              </a:xfrm>
              <a:prstGeom prst="ellipse">
                <a:avLst/>
              </a:prstGeom>
              <a:solidFill>
                <a:srgbClr val="1472EB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16"/>
                </p:custDataLst>
              </p:nvPr>
            </p:nvSpPr>
            <p:spPr>
              <a:xfrm>
                <a:off x="12760" y="2346"/>
                <a:ext cx="529" cy="578"/>
              </a:xfrm>
              <a:prstGeom prst="ellipse">
                <a:avLst/>
              </a:prstGeom>
              <a:solidFill>
                <a:srgbClr val="1472EB"/>
              </a:solidFill>
              <a:ln>
                <a:noFill/>
              </a:ln>
              <a:effectLst>
                <a:outerShdw blurRad="50800" dist="12700" dir="5400000" algn="ctr" rotWithShape="0">
                  <a:schemeClr val="tx1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20" name="矩形 19"/>
            <p:cNvSpPr/>
            <p:nvPr>
              <p:custDataLst>
                <p:tags r:id="rId17"/>
              </p:custDataLst>
            </p:nvPr>
          </p:nvSpPr>
          <p:spPr>
            <a:xfrm>
              <a:off x="10437" y="2601"/>
              <a:ext cx="3869" cy="2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136525" tIns="136525" rIns="136525" bIns="136525" numCol="1" spcCol="0" rtlCol="0" fromWordArt="0" anchor="ctr" anchorCtr="1" forceAA="0" compatLnSpc="1">
              <a:noAutofit/>
            </a:bodyPr>
            <a:lstStyle/>
            <a:p>
              <a:pPr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1EB"/>
                </a:buClr>
                <a:buSzPct val="150000"/>
                <a:buFont typeface="Arial" panose="020B0604020202020204" pitchFamily="34" charset="0"/>
                <a:buNone/>
                <a:defRPr/>
              </a:pPr>
              <a:endParaRPr lang="zh-CN" altLang="en-US" sz="1600" spc="180" dirty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7" name="图形 203" descr="箭头逆时针弯曲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0220000" flipH="1" flipV="1">
            <a:off x="3145790" y="1731010"/>
            <a:ext cx="1070610" cy="994410"/>
          </a:xfrm>
          <a:prstGeom prst="rect">
            <a:avLst/>
          </a:prstGeom>
          <a:effectLst>
            <a:outerShdw blurRad="165100" dist="127000" algn="l" rotWithShape="0">
              <a:srgbClr val="FF66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19054"/>
          <a:stretch>
            <a:fillRect/>
          </a:stretch>
        </p:blipFill>
        <p:spPr>
          <a:xfrm>
            <a:off x="-30480" y="2414270"/>
            <a:ext cx="12207240" cy="448437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配置</a:t>
            </a:r>
            <a:r>
              <a:rPr lang="en-US" altLang="zh-CN" dirty="0" smtClean="0"/>
              <a:t>SSL</a:t>
            </a:r>
            <a:r>
              <a:rPr lang="zh-CN" altLang="en-US" dirty="0" smtClean="0"/>
              <a:t>证书实现</a:t>
            </a:r>
            <a:r>
              <a:rPr lang="en-US" altLang="zh-CN" dirty="0" smtClean="0"/>
              <a:t>HTTPS</a:t>
            </a:r>
            <a:r>
              <a:rPr lang="zh-CN" altLang="en-US" dirty="0" smtClean="0"/>
              <a:t>加密</a:t>
            </a:r>
            <a:r>
              <a:rPr lang="zh-CN" altLang="en-US" dirty="0" smtClean="0"/>
              <a:t>协议</a:t>
            </a:r>
            <a:endParaRPr lang="zh-CN" altLang="en-US" dirty="0" smtClean="0"/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553720" y="864235"/>
            <a:ext cx="11494135" cy="1419860"/>
          </a:xfrm>
        </p:spPr>
        <p:txBody>
          <a:bodyPr/>
          <a:p>
            <a:r>
              <a:rPr lang="zh-CN" altLang="en-US" sz="2000" b="0"/>
              <a:t>HTTPS协议可实现加密传输数据，确保数据在传输过程中不被窃取和篡改、杜绝网页小广告、杜绝钓鱼网站，提高站点可信度。目前腾讯云、阿里云都提供免费的ssl证书服务。</a:t>
            </a:r>
            <a:endParaRPr lang="zh-CN" altLang="en-US" sz="2000" b="0"/>
          </a:p>
          <a:p>
            <a:r>
              <a:rPr lang="zh-CN" altLang="en-US" sz="2000"/>
              <a:t>证书申请及部署</a:t>
            </a:r>
            <a:r>
              <a:rPr lang="zh-CN" altLang="en-US" sz="2000"/>
              <a:t>教程：https://help.51mis.com/docs/QkmsfTCj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302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其他安全</a:t>
            </a:r>
            <a:r>
              <a:rPr lang="zh-CN" altLang="en-US"/>
              <a:t>措施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6365" y="1301750"/>
            <a:ext cx="12134850" cy="4747895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noAutofit/>
          </a:bodyPr>
          <a:p>
            <a:pPr algn="l">
              <a:lnSpc>
                <a:spcPct val="200000"/>
              </a:lnSpc>
            </a:pPr>
            <a:r>
              <a:rPr lang="en-US" altLang="zh-CN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、应用程序和数据库程序的经常性的异地异介质备份；</a:t>
            </a:r>
            <a:endParaRPr lang="zh-CN" altLang="en-US" sz="2800" b="1" spc="30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en-US" altLang="zh-CN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、远程桌面等使用后及时关闭；</a:t>
            </a:r>
            <a:endParaRPr lang="zh-CN" altLang="en-US" sz="2800" b="1" spc="30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en-US" altLang="zh-CN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、操作系统补丁及时更新；</a:t>
            </a:r>
            <a:endParaRPr lang="zh-CN" altLang="en-US" sz="2800" b="1" spc="30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en-US" altLang="zh-CN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、灵当</a:t>
            </a:r>
            <a:r>
              <a:rPr lang="en-US" altLang="zh-CN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CRM</a:t>
            </a:r>
            <a:r>
              <a:rPr lang="zh-CN" altLang="en-US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补丁及时更新，补丁下载地址：</a:t>
            </a:r>
            <a:r>
              <a:rPr lang="en-US" altLang="zh-CN" sz="2800" b="1" spc="3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www.71mis.com</a:t>
            </a:r>
            <a:endParaRPr lang="zh-CN" altLang="en-US" sz="2800" b="1" spc="30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28208" y="2219501"/>
            <a:ext cx="45793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6FE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 YOU!</a:t>
            </a:r>
            <a:endParaRPr lang="en-US" altLang="zh-CN" sz="5400" b="1" dirty="0">
              <a:solidFill>
                <a:srgbClr val="006FE5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7" name="组 1.png" descr="C:/Users/Lenovo/AppData/Local/Temp/picturecompress_20210713194802/output_205.pngoutput_2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8076" y="822419"/>
            <a:ext cx="3541617" cy="58082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15526" y="3795847"/>
            <a:ext cx="4658670" cy="2274570"/>
          </a:xfrm>
          <a:prstGeom prst="rect">
            <a:avLst/>
          </a:prstGeom>
        </p:spPr>
        <p:txBody>
          <a:bodyPr vert="horz" lIns="121464" tIns="60732" rIns="121464" bIns="60732" rtlCol="0" anchor="b">
            <a:spAutoFit/>
          </a:bodyPr>
          <a:lstStyle>
            <a:lvl1pPr algn="ctr"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solidFill>
                  <a:srgbClr val="2A66C5"/>
                </a:solidFill>
                <a:latin typeface="微软雅黑" panose="020B0503020204020204" charset="-122"/>
                <a:ea typeface="微软雅黑" panose="020B0503020204020204" charset="-122"/>
              </a:rPr>
              <a:t>联系我们</a:t>
            </a:r>
            <a:endParaRPr lang="zh-CN" altLang="en-US" sz="2800" dirty="0">
              <a:solidFill>
                <a:srgbClr val="2A66C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800" dirty="0">
              <a:solidFill>
                <a:srgbClr val="2A66C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800" dirty="0">
                <a:solidFill>
                  <a:srgbClr val="2A66C5"/>
                </a:solidFill>
                <a:latin typeface="微软雅黑" panose="020B0503020204020204" charset="-122"/>
                <a:ea typeface="微软雅黑" panose="020B0503020204020204" charset="-122"/>
              </a:rPr>
              <a:t>销售热线：400-888-5110</a:t>
            </a:r>
            <a:endParaRPr lang="en-US" altLang="zh-CN" sz="2800" dirty="0">
              <a:solidFill>
                <a:srgbClr val="2A66C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800" dirty="0">
              <a:solidFill>
                <a:srgbClr val="2A66C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800" dirty="0">
                <a:solidFill>
                  <a:srgbClr val="2A66C5"/>
                </a:solidFill>
                <a:latin typeface="微软雅黑" panose="020B0503020204020204" charset="-122"/>
                <a:ea typeface="微软雅黑" panose="020B0503020204020204" charset="-122"/>
              </a:rPr>
              <a:t>技术热线：021-63201212</a:t>
            </a:r>
            <a:endParaRPr lang="en-US" altLang="zh-CN" sz="2800" dirty="0">
              <a:solidFill>
                <a:srgbClr val="2A66C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谢谢-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863975" y="836930"/>
            <a:ext cx="4893310" cy="460375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     </a:t>
            </a:r>
            <a:r>
              <a:rPr lang="zh-CN" altLang="en-US" dirty="0" smtClean="0"/>
              <a:t>病毒通常的</a:t>
            </a:r>
            <a:r>
              <a:rPr lang="zh-CN" altLang="en-US" dirty="0" smtClean="0"/>
              <a:t>传播形式</a:t>
            </a:r>
            <a:endParaRPr lang="zh-CN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勒索病毒的传播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562090" y="1340485"/>
            <a:ext cx="5151120" cy="4980305"/>
          </a:xfrm>
          <a:prstGeom prst="rect">
            <a:avLst/>
          </a:prstGeom>
          <a:noFill/>
        </p:spPr>
        <p:txBody>
          <a:bodyPr wrap="square" lIns="269874" tIns="136524" rIns="269874" bIns="136524" rtlCol="0" anchor="t" anchorCtr="0">
            <a:spAutoFit/>
          </a:bodyPr>
          <a:p>
            <a:pPr marL="285750" indent="-285750" algn="l">
              <a:buClr>
                <a:srgbClr val="FF6600"/>
              </a:buClr>
              <a:buSzPct val="90000"/>
              <a:buFont typeface="Wingdings" panose="05000000000000000000" charset="0"/>
              <a:buChar char="n"/>
            </a:pPr>
            <a:r>
              <a:rPr lang="zh-CN" altLang="en-US" sz="1800" b="1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勒索病毒文件一旦进入本地，就会自动运行，同时删除勒索软件样本，以躲避查杀和分析。勒索病毒利用本地的互联网访问权限连接至黑客的C&amp;C服务器，进而上传本机信息并下载加密私钥与公钥，利用私钥和公钥对文件进行加密。除了病毒开发者本人，其他人是几乎不可能解密。</a:t>
            </a:r>
            <a:endParaRPr lang="zh-CN" altLang="en-US" sz="18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buClr>
                <a:srgbClr val="FF6600"/>
              </a:buClr>
              <a:buSzPct val="90000"/>
              <a:buFont typeface="Wingdings" panose="05000000000000000000" charset="0"/>
              <a:buChar char="n"/>
            </a:pPr>
            <a:endParaRPr lang="zh-CN" altLang="en-US" sz="18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buClr>
                <a:srgbClr val="FF6600"/>
              </a:buClr>
              <a:buSzPct val="90000"/>
              <a:buFont typeface="Wingdings" panose="05000000000000000000" charset="0"/>
              <a:buChar char="n"/>
            </a:pPr>
            <a:r>
              <a:rPr lang="zh-CN" altLang="en-US" sz="1800" b="1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加密完成后，还会修改壁纸，在桌面等明显位置生成勒索提示文件，指导用户去缴纳赎金。且变种类型非常快，对常规的杀毒软件都具有免疫性。</a:t>
            </a:r>
            <a:endParaRPr lang="zh-CN" altLang="en-US" sz="18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buClr>
                <a:srgbClr val="FF6600"/>
              </a:buClr>
              <a:buSzPct val="90000"/>
              <a:buFont typeface="Wingdings" panose="05000000000000000000" charset="0"/>
              <a:buChar char="n"/>
            </a:pPr>
            <a:endParaRPr lang="zh-CN" altLang="en-US" sz="18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buClr>
                <a:srgbClr val="FF6600"/>
              </a:buClr>
              <a:buSzPct val="90000"/>
              <a:buFont typeface="Wingdings" panose="05000000000000000000" charset="0"/>
              <a:buChar char="n"/>
            </a:pPr>
            <a:r>
              <a:rPr lang="zh-CN" altLang="en-US" sz="1800" b="1" spc="300">
                <a:solidFill>
                  <a:srgbClr val="0070C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攻击的样本以exe、js、wsf、vbe等类型为主，对常规依靠特征检测的安全产品是一个极大的挑战。</a:t>
            </a:r>
            <a:endParaRPr lang="zh-CN" altLang="en-US" sz="18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ransomware-ga7eacb02a_19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7665" y="1556385"/>
            <a:ext cx="6194425" cy="438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487805" y="2493010"/>
            <a:ext cx="9024620" cy="970915"/>
          </a:xfrm>
        </p:spPr>
        <p:txBody>
          <a:bodyPr wrap="square"/>
          <a:lstStyle/>
          <a:p>
            <a:pPr>
              <a:lnSpc>
                <a:spcPct val="130000"/>
              </a:lnSpc>
            </a:pPr>
            <a:r>
              <a:rPr lang="zh-CN" altLang="en-US" sz="4400" dirty="0" smtClean="0">
                <a:sym typeface="+mn-ea"/>
              </a:rPr>
              <a:t>如何防止自己的设备感染勒索病毒？</a:t>
            </a:r>
            <a:endParaRPr lang="zh-CN" altLang="en-US" sz="4400" dirty="0" smtClean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如何防范勒索病毒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常见措施</a:t>
            </a:r>
            <a:r>
              <a:rPr lang="en-US" altLang="zh-CN" dirty="0"/>
              <a:t>1-</a:t>
            </a:r>
            <a:r>
              <a:rPr lang="zh-CN" altLang="en-US" dirty="0"/>
              <a:t>不要打开</a:t>
            </a:r>
            <a:r>
              <a:rPr lang="zh-CN" altLang="en-US" dirty="0"/>
              <a:t>陌生邮件</a:t>
            </a:r>
            <a:endParaRPr lang="zh-CN" altLang="en-US" dirty="0"/>
          </a:p>
        </p:txBody>
      </p:sp>
      <p:pic>
        <p:nvPicPr>
          <p:cNvPr id="103" name="图片 102"/>
          <p:cNvPicPr/>
          <p:nvPr/>
        </p:nvPicPr>
        <p:blipFill>
          <a:blip r:embed="rId1"/>
          <a:srcRect r="9703"/>
          <a:stretch>
            <a:fillRect/>
          </a:stretch>
        </p:blipFill>
        <p:spPr>
          <a:xfrm>
            <a:off x="1199515" y="1530350"/>
            <a:ext cx="5696585" cy="374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6135" y="2204720"/>
            <a:ext cx="3736340" cy="2625725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</a:ln>
        </p:spPr>
        <p:txBody>
          <a:bodyPr wrap="square" lIns="269874" tIns="136524" rIns="269874" bIns="136524" rtlCol="0" anchor="t" anchorCtr="0">
            <a:spAutoFit/>
          </a:bodyPr>
          <a:p>
            <a:pPr marL="342900" indent="-342900" algn="l" defTabSz="6858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FF8B10"/>
              </a:buClr>
              <a:buSzPct val="90000"/>
              <a:buFont typeface="Wingdings" panose="05000000000000000000" charset="0"/>
              <a:buChar char="n"/>
            </a:pPr>
            <a:r>
              <a:rPr lang="zh-CN" altLang="en-US" sz="24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不要打开陌生人或来历不明的邮件，防止通过邮件附件的攻击。</a:t>
            </a:r>
            <a:endParaRPr lang="zh-CN" altLang="en-US" dirty="0" smtClean="0">
              <a:sym typeface="+mn-ea"/>
            </a:endParaRPr>
          </a:p>
          <a:p>
            <a:pPr algn="l"/>
            <a:r>
              <a:rPr lang="en-US" altLang="zh-CN" sz="20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 </a:t>
            </a:r>
            <a:endParaRPr lang="zh-CN" altLang="en-US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623570" y="843280"/>
            <a:ext cx="2005965" cy="570865"/>
          </a:xfrm>
        </p:spPr>
        <p:txBody>
          <a:bodyPr wrap="square"/>
          <a:p>
            <a:r>
              <a:rPr lang="zh-CN" altLang="en-US"/>
              <a:t>邮件攻击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常见措施</a:t>
            </a:r>
            <a:r>
              <a:rPr lang="en-US" altLang="zh-CN" dirty="0"/>
              <a:t>2-</a:t>
            </a:r>
            <a:r>
              <a:rPr lang="zh-CN" altLang="en-US" dirty="0">
                <a:sym typeface="+mn-ea"/>
              </a:rPr>
              <a:t>不要打开陌生</a:t>
            </a:r>
            <a:r>
              <a:rPr lang="zh-CN" altLang="en-US" spc="150" dirty="0" smtClean="0">
                <a:solidFill>
                  <a:srgbClr val="1771EB"/>
                </a:solidFill>
                <a:sym typeface="+mn-ea"/>
              </a:rPr>
              <a:t>.js、.vbs</a:t>
            </a:r>
            <a:r>
              <a:rPr lang="zh-CN" altLang="en-US" dirty="0">
                <a:sym typeface="+mn-ea"/>
              </a:rPr>
              <a:t>文件</a:t>
            </a:r>
            <a:endParaRPr lang="zh-CN" altLang="en-US" dirty="0">
              <a:sym typeface="+mn-ea"/>
            </a:endParaRPr>
          </a:p>
        </p:txBody>
      </p:sp>
      <p:pic>
        <p:nvPicPr>
          <p:cNvPr id="104" name="图片 103" descr="C:\Users\LINGDANG\Downloads\software-ga2e973cb0_1280.pngsoftware-ga2e973cb0_128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7715" y="1557020"/>
            <a:ext cx="6181090" cy="4636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副标题 3"/>
          <p:cNvSpPr/>
          <p:nvPr/>
        </p:nvSpPr>
        <p:spPr>
          <a:xfrm>
            <a:off x="623570" y="843280"/>
            <a:ext cx="2005965" cy="570865"/>
          </a:xfrm>
        </p:spPr>
        <p:txBody>
          <a:bodyPr wrap="square" anchor="t" anchorCtr="0">
            <a:spAutoFit/>
          </a:bodyPr>
          <a:lstStyle>
            <a:lvl1pPr mar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b="1" u="none" strike="noStrike" kern="1200" cap="none" spc="150" normalizeH="0" baseline="0">
                <a:solidFill>
                  <a:srgbClr val="1771EB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207135" algn="l"/>
                <a:tab pos="1207135" algn="l"/>
                <a:tab pos="1207135" algn="l"/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05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05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软件攻击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607935" y="2420620"/>
            <a:ext cx="3289935" cy="3105785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</a:ln>
        </p:spPr>
        <p:txBody>
          <a:bodyPr wrap="square" lIns="269874" tIns="136524" rIns="269874" bIns="136524" rtlCol="0" anchor="t" anchorCtr="0">
            <a:spAutoFit/>
          </a:bodyPr>
          <a:p>
            <a:pPr marL="342900" indent="-342900" algn="l" defTabSz="6858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FF8B10"/>
              </a:buClr>
              <a:buSzPct val="90000"/>
              <a:buFont typeface="Wingdings" panose="05000000000000000000" charset="0"/>
              <a:buChar char="n"/>
            </a:pPr>
            <a:r>
              <a:rPr lang="zh-CN" altLang="en-US" sz="24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需要的软件从正规（官网）途径下载，不要双击打开.js、.vbs等后缀名文件。</a:t>
            </a:r>
            <a:endParaRPr lang="zh-CN" altLang="en-US" dirty="0" smtClean="0">
              <a:sym typeface="+mn-ea"/>
            </a:endParaRPr>
          </a:p>
          <a:p>
            <a:pPr algn="l"/>
            <a:r>
              <a:rPr lang="en-US" altLang="zh-CN" sz="20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 </a:t>
            </a:r>
            <a:endParaRPr lang="zh-CN" altLang="en-US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常见措施</a:t>
            </a:r>
            <a:r>
              <a:rPr lang="en-US" altLang="zh-CN" dirty="0"/>
              <a:t>3-</a:t>
            </a:r>
            <a:r>
              <a:rPr lang="zh-CN" altLang="en-US" dirty="0"/>
              <a:t>定期升级防病毒</a:t>
            </a:r>
            <a:r>
              <a:rPr lang="zh-CN" altLang="en-US" dirty="0"/>
              <a:t>软件</a:t>
            </a:r>
            <a:endParaRPr lang="zh-CN" altLang="en-US" dirty="0"/>
          </a:p>
        </p:txBody>
      </p:sp>
      <p:pic>
        <p:nvPicPr>
          <p:cNvPr id="105" name="图片 104" descr="C:\Users\LINGDANG\Downloads\security-g10bf742e8_1920.jpgsecurity-g10bf742e8_19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66470" y="1628775"/>
            <a:ext cx="6707505" cy="4025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183880" y="2328545"/>
            <a:ext cx="3561080" cy="2625725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</a:ln>
        </p:spPr>
        <p:txBody>
          <a:bodyPr wrap="square" lIns="269874" tIns="136524" rIns="269874" bIns="136524" rtlCol="0" anchor="t" anchorCtr="0">
            <a:spAutoFit/>
          </a:bodyPr>
          <a:p>
            <a:pPr marL="342900" indent="-342900" algn="l" defTabSz="6858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FF8B10"/>
              </a:buClr>
              <a:buSzPct val="90000"/>
              <a:buFont typeface="Wingdings" panose="05000000000000000000" charset="0"/>
              <a:buChar char="n"/>
            </a:pPr>
            <a:r>
              <a:rPr lang="zh-CN" altLang="en-US" sz="24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升级防病毒软件到最新的防病毒库，阻止已存在的病毒样本攻击。</a:t>
            </a:r>
            <a:endParaRPr lang="zh-CN" altLang="en-US" dirty="0" smtClean="0">
              <a:sym typeface="+mn-ea"/>
            </a:endParaRPr>
          </a:p>
          <a:p>
            <a:pPr algn="l"/>
            <a:r>
              <a:rPr lang="en-US" altLang="zh-CN" sz="2000" b="1" spc="150" dirty="0" smtClean="0">
                <a:solidFill>
                  <a:srgbClr val="1771EB"/>
                </a:solidFill>
                <a:uFillTx/>
                <a:ea typeface="微软雅黑" panose="020B0503020204020204" charset="-122"/>
                <a:sym typeface="+mn-ea"/>
              </a:rPr>
              <a:t> </a:t>
            </a:r>
            <a:endParaRPr lang="zh-CN" altLang="en-US" sz="2000" b="1" spc="300">
              <a:solidFill>
                <a:srgbClr val="0070C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15258}"/>
</p:tagLst>
</file>

<file path=ppt/tags/tag10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100.xml><?xml version="1.0" encoding="utf-8"?>
<p:tagLst xmlns:p="http://schemas.openxmlformats.org/presentationml/2006/main">
  <p:tag name="KSO_WM_FULL_TEXT_BEAUTIFY_COPY_ID" val="15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TEMPLATE_CATEGORY" val="custom"/>
  <p:tag name="KSO_WM_TEMPLATE_INDEX" val="20182787"/>
  <p:tag name="KSO_WM_UNIT_TYPE" val="a"/>
  <p:tag name="KSO_WM_UNIT_INDEX" val="1"/>
  <p:tag name="KSO_WM_UNIT_ID" val="custom20182787_2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HANK YOU"/>
</p:tagLst>
</file>

<file path=ppt/tags/tag103.xml><?xml version="1.0" encoding="utf-8"?>
<p:tagLst xmlns:p="http://schemas.openxmlformats.org/presentationml/2006/main">
  <p:tag name="commondata" val="eyJoZGlkIjoiNDg3NTI1MThkN2UyMDhmOTNjMmJiM2YzODIwNjYyMTMifQ=="/>
</p:tagLst>
</file>

<file path=ppt/tags/tag11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12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13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14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15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16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17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18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19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2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20.xml><?xml version="1.0" encoding="utf-8"?>
<p:tagLst xmlns:p="http://schemas.openxmlformats.org/presentationml/2006/main">
  <p:tag name="KSO_WM_FULL_TEXT_BEAUTIFY_COPY_ID" val="6"/>
</p:tagLst>
</file>

<file path=ppt/tags/tag21.xml><?xml version="1.0" encoding="utf-8"?>
<p:tagLst xmlns:p="http://schemas.openxmlformats.org/presentationml/2006/main">
  <p:tag name="KSO_WM_FULL_TEXT_BEAUTIFY_COPY_ID" val="8"/>
</p:tagLst>
</file>

<file path=ppt/tags/tag22.xml><?xml version="1.0" encoding="utf-8"?>
<p:tagLst xmlns:p="http://schemas.openxmlformats.org/presentationml/2006/main">
  <p:tag name="KSO_WM_FULL_TEXT_BEAUTIFY_COPY_ID" val="9"/>
</p:tagLst>
</file>

<file path=ppt/tags/tag23.xml><?xml version="1.0" encoding="utf-8"?>
<p:tagLst xmlns:p="http://schemas.openxmlformats.org/presentationml/2006/main">
  <p:tag name="KSO_WM_FULL_TEXT_BEAUTIFY_COPY_ID" val="10"/>
</p:tagLst>
</file>

<file path=ppt/tags/tag24.xml><?xml version="1.0" encoding="utf-8"?>
<p:tagLst xmlns:p="http://schemas.openxmlformats.org/presentationml/2006/main">
  <p:tag name="KSO_WM_FULL_TEXT_BEAUTIFY_COPY_ID" val="11"/>
</p:tagLst>
</file>

<file path=ppt/tags/tag25.xml><?xml version="1.0" encoding="utf-8"?>
<p:tagLst xmlns:p="http://schemas.openxmlformats.org/presentationml/2006/main">
  <p:tag name="KSO_WM_FULL_TEXT_BEAUTIFY_COPY_ID" val="12"/>
</p:tagLst>
</file>

<file path=ppt/tags/tag26.xml><?xml version="1.0" encoding="utf-8"?>
<p:tagLst xmlns:p="http://schemas.openxmlformats.org/presentationml/2006/main">
  <p:tag name="KSO_WM_FULL_TEXT_BEAUTIFY_COPY_ID" val="13"/>
</p:tagLst>
</file>

<file path=ppt/tags/tag27.xml><?xml version="1.0" encoding="utf-8"?>
<p:tagLst xmlns:p="http://schemas.openxmlformats.org/presentationml/2006/main">
  <p:tag name="KSO_WM_FULL_TEXT_BEAUTIFY_COPY_ID" val="14"/>
</p:tagLst>
</file>

<file path=ppt/tags/tag28.xml><?xml version="1.0" encoding="utf-8"?>
<p:tagLst xmlns:p="http://schemas.openxmlformats.org/presentationml/2006/main">
  <p:tag name="KSO_WM_FULL_TEXT_BEAUTIFY_COPY_ID" val="15"/>
</p:tagLst>
</file>

<file path=ppt/tags/tag29.xml><?xml version="1.0" encoding="utf-8"?>
<p:tagLst xmlns:p="http://schemas.openxmlformats.org/presentationml/2006/main">
  <p:tag name="KSO_WM_FULL_TEXT_BEAUTIFY_COPY_ID" val="16"/>
</p:tagLst>
</file>

<file path=ppt/tags/tag3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30.xml><?xml version="1.0" encoding="utf-8"?>
<p:tagLst xmlns:p="http://schemas.openxmlformats.org/presentationml/2006/main">
  <p:tag name="KSO_WM_FULL_TEXT_BEAUTIFY_COPY_ID" val="17"/>
</p:tagLst>
</file>

<file path=ppt/tags/tag31.xml><?xml version="1.0" encoding="utf-8"?>
<p:tagLst xmlns:p="http://schemas.openxmlformats.org/presentationml/2006/main">
  <p:tag name="KSO_WM_FULL_TEXT_BEAUTIFY_COPY_ID" val="18"/>
</p:tagLst>
</file>

<file path=ppt/tags/tag32.xml><?xml version="1.0" encoding="utf-8"?>
<p:tagLst xmlns:p="http://schemas.openxmlformats.org/presentationml/2006/main">
  <p:tag name="KSO_WM_FULL_TEXT_BEAUTIFY_COPY_ID" val="19"/>
</p:tagLst>
</file>

<file path=ppt/tags/tag33.xml><?xml version="1.0" encoding="utf-8"?>
<p:tagLst xmlns:p="http://schemas.openxmlformats.org/presentationml/2006/main">
  <p:tag name="KSO_WM_FULL_TEXT_BEAUTIFY_COPY_ID" val="20"/>
</p:tagLst>
</file>

<file path=ppt/tags/tag34.xml><?xml version="1.0" encoding="utf-8"?>
<p:tagLst xmlns:p="http://schemas.openxmlformats.org/presentationml/2006/main">
  <p:tag name="KSO_WM_FULL_TEXT_BEAUTIFY_COPY_ID" val="22"/>
</p:tagLst>
</file>

<file path=ppt/tags/tag35.xml><?xml version="1.0" encoding="utf-8"?>
<p:tagLst xmlns:p="http://schemas.openxmlformats.org/presentationml/2006/main">
  <p:tag name="KSO_WM_FULL_TEXT_BEAUTIFY_COPY_ID" val="23"/>
</p:tagLst>
</file>

<file path=ppt/tags/tag36.xml><?xml version="1.0" encoding="utf-8"?>
<p:tagLst xmlns:p="http://schemas.openxmlformats.org/presentationml/2006/main">
  <p:tag name="KSO_WM_FULL_TEXT_BEAUTIFY_COPY_ID" val="24"/>
</p:tagLst>
</file>

<file path=ppt/tags/tag37.xml><?xml version="1.0" encoding="utf-8"?>
<p:tagLst xmlns:p="http://schemas.openxmlformats.org/presentationml/2006/main">
  <p:tag name="KSO_WM_FULL_TEXT_BEAUTIFY_COPY_ID" val="25"/>
</p:tagLst>
</file>

<file path=ppt/tags/tag38.xml><?xml version="1.0" encoding="utf-8"?>
<p:tagLst xmlns:p="http://schemas.openxmlformats.org/presentationml/2006/main">
  <p:tag name="KSO_WM_FULL_TEXT_BEAUTIFY_COPY_ID" val="26"/>
</p:tagLst>
</file>

<file path=ppt/tags/tag39.xml><?xml version="1.0" encoding="utf-8"?>
<p:tagLst xmlns:p="http://schemas.openxmlformats.org/presentationml/2006/main">
  <p:tag name="KSO_WM_FULL_TEXT_BEAUTIFY_COPY_ID" val="27"/>
</p:tagLst>
</file>

<file path=ppt/tags/tag4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7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201466_4*m_h_i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201466_4*m_h_i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1466_4*m_h_i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201466_4*m_h_i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1466_4*m_h_i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66_4*m_h_i*1_3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66_4*m_h_i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66_4*m_h_i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</p:tagLst>
</file>

<file path=ppt/tags/tag5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466_4*m_h_i*1_1_2"/>
  <p:tag name="KSO_WM_TEMPLATE_CATEGORY" val="diagram"/>
  <p:tag name="KSO_WM_TEMPLATE_INDEX" val="20201466"/>
  <p:tag name="KSO_WM_UNIT_LAYERLEVEL" val="1_1_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1466_4*m_h_i*1_4_2"/>
  <p:tag name="KSO_WM_TEMPLATE_CATEGORY" val="diagram"/>
  <p:tag name="KSO_WM_TEMPLATE_INDEX" val="20201466"/>
  <p:tag name="KSO_WM_UNIT_LAYERLEVEL" val="1_1_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466_4*m_h_a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</p:tagLst>
</file>

<file path=ppt/tags/tag5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466_4*m_h_a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VALUE" val="6"/>
</p:tagLst>
</file>

<file path=ppt/tags/tag5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466_4*m_h_a*1_3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VALUE" val="6"/>
</p:tagLst>
</file>

<file path=ppt/tags/tag5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1466_4*m_h_a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VALUE" val="6"/>
</p:tagLst>
</file>

<file path=ppt/tags/tag56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201466_4*m_h_a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</p:tagLst>
</file>

<file path=ppt/tags/tag57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201466_4*m_h_a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</p:tagLst>
</file>

<file path=ppt/tags/tag58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1466_4*m_h_f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59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201466_4*m_h_f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6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6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1466_4*m_h_f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84"/>
</p:tagLst>
</file>

<file path=ppt/tags/tag61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ID" val="diagram20201466_4*m_h_f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</p:tagLst>
</file>

<file path=ppt/tags/tag62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201466_4*m_h_a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</p:tagLst>
</file>

<file path=ppt/tags/tag63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201466_4*m_h_a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</p:tagLst>
</file>

<file path=ppt/tags/tag64.xml><?xml version="1.0" encoding="utf-8"?>
<p:tagLst xmlns:p="http://schemas.openxmlformats.org/presentationml/2006/main">
  <p:tag name="KSO_WM_FULL_TEXT_BEAUTIFY_COPY_ID" val="5"/>
</p:tagLst>
</file>

<file path=ppt/tags/tag65.xml><?xml version="1.0" encoding="utf-8"?>
<p:tagLst xmlns:p="http://schemas.openxmlformats.org/presentationml/2006/main">
  <p:tag name="KSO_WM_FULL_TEXT_BEAUTIFY_COPY_ID" val="21"/>
  <p:tag name="KSO_WM_UNIT_PLACING_PICTURE_USER_VIEWPORT" val="{&quot;height&quot;:7504,&quot;width&quot;:3872}"/>
</p:tagLst>
</file>

<file path=ppt/tags/tag66.xml><?xml version="1.0" encoding="utf-8"?>
<p:tagLst xmlns:p="http://schemas.openxmlformats.org/presentationml/2006/main">
  <p:tag name="KSO_WM_FULL_TEXT_BEAUTIFY_COPY_ID" val="25"/>
  <p:tag name="KSO_WM_UNIT_PLACING_PICTURE_USER_VIEWPORT" val="{&quot;height&quot;:4712,&quot;width&quot;:8825}"/>
</p:tagLst>
</file>

<file path=ppt/tags/tag67.xml><?xml version="1.0" encoding="utf-8"?>
<p:tagLst xmlns:p="http://schemas.openxmlformats.org/presentationml/2006/main">
  <p:tag name="KSO_WM_FULL_TEXT_BEAUTIFY_COPY_ID" val="7"/>
</p:tagLst>
</file>

<file path=ppt/tags/tag68.xml><?xml version="1.0" encoding="utf-8"?>
<p:tagLst xmlns:p="http://schemas.openxmlformats.org/presentationml/2006/main">
  <p:tag name="KSO_WM_FULL_TEXT_BEAUTIFY_COPY_ID" val="15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70.xml><?xml version="1.0" encoding="utf-8"?>
<p:tagLst xmlns:p="http://schemas.openxmlformats.org/presentationml/2006/main">
  <p:tag name="KSO_WM_FULL_TEXT_BEAUTIFY_COPY_ID" val="18"/>
</p:tagLst>
</file>

<file path=ppt/tags/tag71.xml><?xml version="1.0" encoding="utf-8"?>
<p:tagLst xmlns:p="http://schemas.openxmlformats.org/presentationml/2006/main">
  <p:tag name="KSO_WM_FULL_TEXT_BEAUTIFY_COPY_ID" val="19"/>
  <p:tag name="KSO_WM_UNIT_PLACING_PICTURE_USER_VIEWPORT" val="{&quot;height&quot;:5532,&quot;width&quot;:3376}"/>
</p:tagLst>
</file>

<file path=ppt/tags/tag72.xml><?xml version="1.0" encoding="utf-8"?>
<p:tagLst xmlns:p="http://schemas.openxmlformats.org/presentationml/2006/main">
  <p:tag name="KSO_WM_FULL_TEXT_BEAUTIFY_COPY_ID" val="20"/>
  <p:tag name="KSO_WM_UNIT_PLACING_PICTURE_USER_VIEWPORT" val="{&quot;height&quot;:3928,&quot;width&quot;:6782}"/>
</p:tagLst>
</file>

<file path=ppt/tags/tag73.xml><?xml version="1.0" encoding="utf-8"?>
<p:tagLst xmlns:p="http://schemas.openxmlformats.org/presentationml/2006/main">
  <p:tag name="KSO_WM_FULL_TEXT_BEAUTIFY_COPY_ID" val="5"/>
</p:tagLst>
</file>

<file path=ppt/tags/tag74.xml><?xml version="1.0" encoding="utf-8"?>
<p:tagLst xmlns:p="http://schemas.openxmlformats.org/presentationml/2006/main">
  <p:tag name="KSO_WM_FULL_TEXT_BEAUTIFY_COPY_ID" val="12"/>
</p:tagLst>
</file>

<file path=ppt/tags/tag75.xml><?xml version="1.0" encoding="utf-8"?>
<p:tagLst xmlns:p="http://schemas.openxmlformats.org/presentationml/2006/main">
  <p:tag name="KSO_WM_FULL_TEXT_BEAUTIFY_COPY_ID" val="2"/>
</p:tagLst>
</file>

<file path=ppt/tags/tag76.xml><?xml version="1.0" encoding="utf-8"?>
<p:tagLst xmlns:p="http://schemas.openxmlformats.org/presentationml/2006/main">
  <p:tag name="KSO_WM_FULL_TEXT_BEAUTIFY_COPY_ID" val="9"/>
</p:tagLst>
</file>

<file path=ppt/tags/tag77.xml><?xml version="1.0" encoding="utf-8"?>
<p:tagLst xmlns:p="http://schemas.openxmlformats.org/presentationml/2006/main">
  <p:tag name="KSO_WM_FULL_TEXT_BEAUTIFY_COPY_ID" val="6"/>
</p:tagLst>
</file>

<file path=ppt/tags/tag78.xml><?xml version="1.0" encoding="utf-8"?>
<p:tagLst xmlns:p="http://schemas.openxmlformats.org/presentationml/2006/main">
  <p:tag name="KSO_WM_FULL_TEXT_BEAUTIFY_COPY_ID" val="10"/>
</p:tagLst>
</file>

<file path=ppt/tags/tag79.xml><?xml version="1.0" encoding="utf-8"?>
<p:tagLst xmlns:p="http://schemas.openxmlformats.org/presentationml/2006/main">
  <p:tag name="KSO_WM_TEMPLATE_CATEGORY" val="custom"/>
  <p:tag name="KSO_WM_TEMPLATE_INDEX" val="20182787"/>
  <p:tag name="KSO_WM_UNIT_TYPE" val="a"/>
  <p:tag name="KSO_WM_UNIT_INDEX" val="1"/>
  <p:tag name="KSO_WM_UNIT_ID" val="custom20182787_2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HANK YOU"/>
  <p:tag name="KSO_WM_FULL_TEXT_BEAUTIFY_COPY_ID" val="3"/>
</p:tagLst>
</file>

<file path=ppt/tags/tag8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480,&quot;width&quot;:12000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FULL_TEXT_BEAUTIFY_COPY_ID" val="15"/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269874" tIns="136524" rIns="269874" bIns="136524" rtlCol="0" anchor="t" anchorCtr="0">
        <a:spAutoFit/>
      </a:bodyPr>
      <a:lstStyle>
        <a:defPPr algn="l">
          <a:defRPr lang="zh-CN" altLang="en-US" sz="2800" b="1" spc="300">
            <a:solidFill>
              <a:srgbClr val="0070C0"/>
            </a:solidFill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5032</Words>
  <Application>WPS 演示</Application>
  <PresentationFormat>宽屏</PresentationFormat>
  <Paragraphs>413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Wingdings</vt:lpstr>
      <vt:lpstr>方正正纤黑简体</vt:lpstr>
      <vt:lpstr>黑体</vt:lpstr>
      <vt:lpstr>方正正纤黑简体</vt:lpstr>
      <vt:lpstr>Arial Unicode MS</vt:lpstr>
      <vt:lpstr>Calibri</vt:lpstr>
      <vt:lpstr>等线</vt:lpstr>
      <vt:lpstr>Arial Unicode MS</vt:lpstr>
      <vt:lpstr>Tahoma</vt:lpstr>
      <vt:lpstr>Calibri</vt:lpstr>
      <vt:lpstr>Franklin Gothic Medium</vt:lpstr>
      <vt:lpstr>2_Office 主题​​</vt:lpstr>
      <vt:lpstr>如何防范勒索病毒</vt:lpstr>
      <vt:lpstr>PowerPoint 演示文稿</vt:lpstr>
      <vt:lpstr>PowerPoint 演示文稿</vt:lpstr>
      <vt:lpstr>什么是勒索病毒？</vt:lpstr>
      <vt:lpstr>勒索病毒的传播</vt:lpstr>
      <vt:lpstr>如何防范勒索病毒</vt:lpstr>
      <vt:lpstr>常见措施1-不要打开陌生邮件</vt:lpstr>
      <vt:lpstr>常见措施2-不要打开陌生.js、.vbs文件</vt:lpstr>
      <vt:lpstr>常见措施3-定期升级防病毒软件</vt:lpstr>
      <vt:lpstr>常见措施4-关闭服务器特定端口</vt:lpstr>
      <vt:lpstr>常见措施4-关闭服务器特定端口</vt:lpstr>
      <vt:lpstr>常见措施4-关闭服务器特定端口</vt:lpstr>
      <vt:lpstr>常见措施4-关闭服务器特定端口</vt:lpstr>
      <vt:lpstr>常见措施4-关闭服务器特定端口</vt:lpstr>
      <vt:lpstr>常见措施4-关闭服务器特定端口</vt:lpstr>
      <vt:lpstr>常见措施4-关闭服务器特定端口</vt:lpstr>
      <vt:lpstr>常见措施4-关闭服务器特定端口</vt:lpstr>
      <vt:lpstr>常见措施4-关闭服务器特定端口</vt:lpstr>
      <vt:lpstr>常见措施4-关闭服务器特定端口</vt:lpstr>
      <vt:lpstr>常见措施5-利用LAMP架构防范勒索病毒</vt:lpstr>
      <vt:lpstr>常见措施5-利用LAMP架构防范勒索病毒</vt:lpstr>
      <vt:lpstr>数据库服务器和应用服务器分离，外加COS对象存储</vt:lpstr>
      <vt:lpstr>腾讯云应用服务器架构</vt:lpstr>
      <vt:lpstr>腾讯云限时秒杀促销活动</vt:lpstr>
      <vt:lpstr>邀请链接购买，额外获得20%返点（无业绩考核要求）</vt:lpstr>
      <vt:lpstr>PowerPoint 演示文稿</vt:lpstr>
      <vt:lpstr>利用安全软件防病毒</vt:lpstr>
      <vt:lpstr>360反勒索服务</vt:lpstr>
      <vt:lpstr>PowerPoint 演示文稿</vt:lpstr>
      <vt:lpstr>灵当CRM数据库远程备份</vt:lpstr>
      <vt:lpstr>灵当CRM数据库远程备份</vt:lpstr>
      <vt:lpstr>灵当CRM数据库远程备份</vt:lpstr>
      <vt:lpstr>灵当CRM数据库远程备份</vt:lpstr>
      <vt:lpstr>灵当CRM数据库远程备份</vt:lpstr>
      <vt:lpstr>灵当CRM数据库远程备份</vt:lpstr>
      <vt:lpstr>灵当CRM数据库远程备份</vt:lpstr>
      <vt:lpstr>灵当CRM数据库远程备份</vt:lpstr>
      <vt:lpstr>PowerPoint 演示文稿</vt:lpstr>
      <vt:lpstr>设置”登陆控制“</vt:lpstr>
      <vt:lpstr>设置“登录策略”</vt:lpstr>
      <vt:lpstr>配置SSL证书实现HTTPS加密协议</vt:lpstr>
      <vt:lpstr>其他安全措施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知识讲堂·第一讲</dc:title>
  <dc:creator>华雯妍</dc:creator>
  <cp:lastModifiedBy>李Kelly</cp:lastModifiedBy>
  <cp:revision>148</cp:revision>
  <dcterms:created xsi:type="dcterms:W3CDTF">2022-02-18T03:09:00Z</dcterms:created>
  <dcterms:modified xsi:type="dcterms:W3CDTF">2024-09-14T07:52:20Z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17C1331D49954D15988D74A091FC319D</vt:lpwstr>
  </property>
</Properties>
</file>